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40" r:id="rId2"/>
  </p:sldMasterIdLst>
  <p:notesMasterIdLst>
    <p:notesMasterId r:id="rId24"/>
  </p:notesMasterIdLst>
  <p:handoutMasterIdLst>
    <p:handoutMasterId r:id="rId25"/>
  </p:handoutMasterIdLst>
  <p:sldIdLst>
    <p:sldId id="256" r:id="rId3"/>
    <p:sldId id="257" r:id="rId4"/>
    <p:sldId id="288" r:id="rId5"/>
    <p:sldId id="259" r:id="rId6"/>
    <p:sldId id="289" r:id="rId7"/>
    <p:sldId id="275" r:id="rId8"/>
    <p:sldId id="262" r:id="rId9"/>
    <p:sldId id="287" r:id="rId10"/>
    <p:sldId id="261" r:id="rId11"/>
    <p:sldId id="263" r:id="rId12"/>
    <p:sldId id="284" r:id="rId13"/>
    <p:sldId id="264" r:id="rId14"/>
    <p:sldId id="277" r:id="rId15"/>
    <p:sldId id="266" r:id="rId16"/>
    <p:sldId id="285" r:id="rId17"/>
    <p:sldId id="268" r:id="rId18"/>
    <p:sldId id="276" r:id="rId19"/>
    <p:sldId id="271" r:id="rId20"/>
    <p:sldId id="272" r:id="rId21"/>
    <p:sldId id="273" r:id="rId22"/>
    <p:sldId id="278" r:id="rId2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9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4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  <p:cmAuthor id="3" name="Tatjana Milivojevic" initials="TM" lastIdx="13" clrIdx="3">
    <p:extLst>
      <p:ext uri="{19B8F6BF-5375-455C-9EA6-DF929625EA0E}">
        <p15:presenceInfo xmlns:p15="http://schemas.microsoft.com/office/powerpoint/2012/main" userId="S-1-5-21-3988269000-3947341290-2979681626-13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89388" autoAdjust="0"/>
  </p:normalViewPr>
  <p:slideViewPr>
    <p:cSldViewPr>
      <p:cViewPr varScale="1">
        <p:scale>
          <a:sx n="83" d="100"/>
          <a:sy n="83" d="100"/>
        </p:scale>
        <p:origin x="63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9.2\gusd\finansije\Jazz\Budzet\2026\1-OSNOVNA%20ODLUKA%20ZA%202026.g\GRA&#272;ANSKI%20VODI&#268;\2-Prilog%202-Pomocni%20dokument%20za%20tabele%20i%20grafik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layout>
        <c:manualLayout>
          <c:xMode val="edge"/>
          <c:yMode val="edge"/>
          <c:x val="0.310457032624388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D8D-4E87-B777-F4DDEAF629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D8D-4E87-B777-F4DDEAF629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D8D-4E87-B777-F4DDEAF629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D8D-4E87-B777-F4DDEAF629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D8D-4E87-B777-F4DDEAF6291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D8D-4E87-B777-F4DDEAF6291F}"/>
              </c:ext>
            </c:extLst>
          </c:dPt>
          <c:dLbls>
            <c:dLbl>
              <c:idx val="0"/>
              <c:layout>
                <c:manualLayout>
                  <c:x val="4.2935426600180368E-3"/>
                  <c:y val="-2.7461355565848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8D-4E87-B777-F4DDEAF6291F}"/>
                </c:ext>
              </c:extLst>
            </c:dLbl>
            <c:dLbl>
              <c:idx val="1"/>
              <c:layout>
                <c:manualLayout>
                  <c:x val="2.2955081308210896E-2"/>
                  <c:y val="0.422583237849800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8D-4E87-B777-F4DDEAF6291F}"/>
                </c:ext>
              </c:extLst>
            </c:dLbl>
            <c:dLbl>
              <c:idx val="2"/>
              <c:layout>
                <c:manualLayout>
                  <c:x val="0.17854223537928329"/>
                  <c:y val="-0.1844579814588340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8D-4E87-B777-F4DDEAF6291F}"/>
                </c:ext>
              </c:extLst>
            </c:dLbl>
            <c:dLbl>
              <c:idx val="3"/>
              <c:layout>
                <c:manualLayout>
                  <c:x val="-0.20065857871041853"/>
                  <c:y val="0.22782318389690759"/>
                </c:manualLayout>
              </c:layout>
              <c:tx>
                <c:rich>
                  <a:bodyPr/>
                  <a:lstStyle/>
                  <a:p>
                    <a:fld id="{9B637EBB-A0A0-4F67-A3DA-67672F09C023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49035224424601"/>
                      <c:h val="0.165669148773397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8D-4E87-B777-F4DDEAF6291F}"/>
                </c:ext>
              </c:extLst>
            </c:dLbl>
            <c:dLbl>
              <c:idx val="4"/>
              <c:layout>
                <c:manualLayout>
                  <c:x val="-0.15367668409707647"/>
                  <c:y val="-0.16974537661121386"/>
                </c:manualLayout>
              </c:layout>
              <c:tx>
                <c:rich>
                  <a:bodyPr/>
                  <a:lstStyle/>
                  <a:p>
                    <a:fld id="{3B493F7F-BBEC-4B1F-BC34-8B76B9F4F36A}" type="CATEGORYNAME">
                      <a:rPr lang="ru-RU"/>
                      <a:pPr/>
                      <a:t>[CATEGORY NAME]</a:t>
                    </a:fld>
                    <a:r>
                      <a:rPr lang="ru-RU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52641551550334"/>
                      <c:h val="0.165669148773397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8D-4E87-B777-F4DDEAF6291F}"/>
                </c:ext>
              </c:extLst>
            </c:dLbl>
            <c:dLbl>
              <c:idx val="5"/>
              <c:layout>
                <c:manualLayout>
                  <c:x val="0.34617360041088863"/>
                  <c:y val="6.578011653491845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70963606436714"/>
                      <c:h val="0.20903036312033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D8D-4E87-B777-F4DDEAF6291F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50000"/>
                    <a:lumOff val="50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'Prihodi i primanja'!$C$6:$C$11</c:f>
              <c:strCache>
                <c:ptCount val="6"/>
                <c:pt idx="0">
                  <c:v>Приходи од пореза</c:v>
                </c:pt>
                <c:pt idx="1">
                  <c:v>Донације и трансфери</c:v>
                </c:pt>
                <c:pt idx="2">
                  <c:v>Други приходи и меморандумске ставке </c:v>
                </c:pt>
                <c:pt idx="3">
                  <c:v>Примања од продаје нефинансијске имовине</c:v>
                </c:pt>
                <c:pt idx="4">
                  <c:v>Примања од продаје финансијске имовине</c:v>
                </c:pt>
                <c:pt idx="5">
                  <c:v>Пренета средства из претходне године</c:v>
                </c:pt>
              </c:strCache>
            </c:strRef>
          </c:cat>
          <c:val>
            <c:numRef>
              <c:f>'Prihodi i primanja'!$D$6:$D$11</c:f>
              <c:numCache>
                <c:formatCode>#,##0</c:formatCode>
                <c:ptCount val="6"/>
                <c:pt idx="0">
                  <c:v>4547602670</c:v>
                </c:pt>
                <c:pt idx="1">
                  <c:v>557778430</c:v>
                </c:pt>
                <c:pt idx="2">
                  <c:v>345501000</c:v>
                </c:pt>
                <c:pt idx="3">
                  <c:v>1396900</c:v>
                </c:pt>
                <c:pt idx="4">
                  <c:v>801000</c:v>
                </c:pt>
                <c:pt idx="5">
                  <c:v>749920000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D8D-4E87-B777-F4DDEAF62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layout>
        <c:manualLayout>
          <c:xMode val="edge"/>
          <c:yMode val="edge"/>
          <c:x val="0.184607047385640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187"/>
          <c:h val="0.47396905974988418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CC5-4193-BD27-67FBBB3A97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CC5-4193-BD27-67FBBB3A97A6}"/>
              </c:ext>
            </c:extLst>
          </c:dPt>
          <c:dPt>
            <c:idx val="2"/>
            <c:bubble3D val="0"/>
            <c:explosion val="3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CC5-4193-BD27-67FBBB3A97A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CC5-4193-BD27-67FBBB3A97A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CC5-4193-BD27-67FBBB3A97A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CC5-4193-BD27-67FBBB3A97A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1CC5-4193-BD27-67FBBB3A97A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1CC5-4193-BD27-67FBBB3A97A6}"/>
              </c:ext>
            </c:extLst>
          </c:dPt>
          <c:dLbls>
            <c:dLbl>
              <c:idx val="0"/>
              <c:layout>
                <c:manualLayout>
                  <c:x val="-8.1760993012602715E-2"/>
                  <c:y val="-0.166365105880628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30805219946256"/>
                      <c:h val="0.15485384268171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CC5-4193-BD27-67FBBB3A97A6}"/>
                </c:ext>
              </c:extLst>
            </c:dLbl>
            <c:dLbl>
              <c:idx val="1"/>
              <c:layout>
                <c:manualLayout>
                  <c:x val="8.0669764358096877E-2"/>
                  <c:y val="-0.51196894116799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C5-4193-BD27-67FBBB3A97A6}"/>
                </c:ext>
              </c:extLst>
            </c:dLbl>
            <c:dLbl>
              <c:idx val="2"/>
              <c:layout>
                <c:manualLayout>
                  <c:x val="0.32287733470313534"/>
                  <c:y val="8.38927961050434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C5-4193-BD27-67FBBB3A97A6}"/>
                </c:ext>
              </c:extLst>
            </c:dLbl>
            <c:dLbl>
              <c:idx val="3"/>
              <c:layout>
                <c:manualLayout>
                  <c:x val="9.0458531825612989E-2"/>
                  <c:y val="0.200965766099423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81655755943823"/>
                      <c:h val="0.15485384268171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CC5-4193-BD27-67FBBB3A97A6}"/>
                </c:ext>
              </c:extLst>
            </c:dLbl>
            <c:dLbl>
              <c:idx val="4"/>
              <c:layout>
                <c:manualLayout>
                  <c:x val="-5.7044589712255581E-2"/>
                  <c:y val="0.135470621292377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CC5-4193-BD27-67FBBB3A97A6}"/>
                </c:ext>
              </c:extLst>
            </c:dLbl>
            <c:dLbl>
              <c:idx val="5"/>
              <c:layout>
                <c:manualLayout>
                  <c:x val="-6.6016323473417488E-2"/>
                  <c:y val="-0.180889404992920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CC5-4193-BD27-67FBBB3A97A6}"/>
                </c:ext>
              </c:extLst>
            </c:dLbl>
            <c:dLbl>
              <c:idx val="6"/>
              <c:layout>
                <c:manualLayout>
                  <c:x val="-9.7309105352000796E-2"/>
                  <c:y val="8.49256900212314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CC5-4193-BD27-67FBBB3A97A6}"/>
                </c:ext>
              </c:extLst>
            </c:dLbl>
            <c:dLbl>
              <c:idx val="7"/>
              <c:layout>
                <c:manualLayout>
                  <c:x val="7.7244477594902924E-2"/>
                  <c:y val="-0.1449593053685535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37248058469902"/>
                      <c:h val="0.12872286113672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1CC5-4193-BD27-67FBBB3A97A6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'Rashodi i izdaci'!$C$6:$C$13</c:f>
              <c:strCache>
                <c:ptCount val="8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Субвенције</c:v>
                </c:pt>
                <c:pt idx="3">
                  <c:v>Дотације и трансфери</c:v>
                </c:pt>
                <c:pt idx="4">
                  <c:v>Социјална заштита</c:v>
                </c:pt>
                <c:pt idx="5">
                  <c:v>Остали расходи</c:v>
                </c:pt>
                <c:pt idx="6">
                  <c:v>Средства резерве </c:v>
                </c:pt>
                <c:pt idx="7">
                  <c:v>Капитални издаци</c:v>
                </c:pt>
              </c:strCache>
            </c:strRef>
          </c:cat>
          <c:val>
            <c:numRef>
              <c:f>'Rashodi i izdaci'!$D$6:$D$13</c:f>
              <c:numCache>
                <c:formatCode>#,##0</c:formatCode>
                <c:ptCount val="8"/>
                <c:pt idx="0">
                  <c:v>1582091647</c:v>
                </c:pt>
                <c:pt idx="1">
                  <c:v>1922919800</c:v>
                </c:pt>
                <c:pt idx="2">
                  <c:v>309356363</c:v>
                </c:pt>
                <c:pt idx="3">
                  <c:v>844676030</c:v>
                </c:pt>
                <c:pt idx="4">
                  <c:v>191760000</c:v>
                </c:pt>
                <c:pt idx="5">
                  <c:v>372974456</c:v>
                </c:pt>
                <c:pt idx="6">
                  <c:v>46000000</c:v>
                </c:pt>
                <c:pt idx="7">
                  <c:v>933221704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CC5-4193-BD27-67FBBB3A9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16"/>
          <c:y val="0.3758994708994709"/>
          <c:w val="0.40236148955495005"/>
          <c:h val="0.36484126984126986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0F0-476A-8CF8-DB331698B9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0F0-476A-8CF8-DB331698B9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0F0-476A-8CF8-DB331698B9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0F0-476A-8CF8-DB331698B9C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0F0-476A-8CF8-DB331698B9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0F0-476A-8CF8-DB331698B9C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0F0-476A-8CF8-DB331698B9C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50F0-476A-8CF8-DB331698B9C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0F0-476A-8CF8-DB331698B9C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0F0-476A-8CF8-DB331698B9C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50F0-476A-8CF8-DB331698B9C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50F0-476A-8CF8-DB331698B9C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50F0-476A-8CF8-DB331698B9C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50F0-476A-8CF8-DB331698B9C3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50F0-476A-8CF8-DB331698B9C3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50F0-476A-8CF8-DB331698B9C3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50F0-476A-8CF8-DB331698B9C3}"/>
              </c:ext>
            </c:extLst>
          </c:dPt>
          <c:dLbls>
            <c:dLbl>
              <c:idx val="0"/>
              <c:layout>
                <c:manualLayout>
                  <c:x val="4.8394722279110278E-3"/>
                  <c:y val="-0.1865243872337274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8341093192385"/>
                      <c:h val="0.187656842659557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0F0-476A-8CF8-DB331698B9C3}"/>
                </c:ext>
              </c:extLst>
            </c:dLbl>
            <c:dLbl>
              <c:idx val="1"/>
              <c:layout>
                <c:manualLayout>
                  <c:x val="4.896779037846697E-2"/>
                  <c:y val="-0.246002254431634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94901369540682"/>
                      <c:h val="0.119580841868450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0F0-476A-8CF8-DB331698B9C3}"/>
                </c:ext>
              </c:extLst>
            </c:dLbl>
            <c:dLbl>
              <c:idx val="2"/>
              <c:layout>
                <c:manualLayout>
                  <c:x val="0.10312665876630991"/>
                  <c:y val="-0.22246628394153814"/>
                </c:manualLayout>
              </c:layout>
              <c:tx>
                <c:rich>
                  <a:bodyPr/>
                  <a:lstStyle/>
                  <a:p>
                    <a:fld id="{6922C575-C35B-4A4E-9C9E-623B59E4C37D}" type="CATEGORYNAME">
                      <a:rPr lang="sr-Cyrl-RS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17749302249762"/>
                      <c:h val="0.127866600318082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0F0-476A-8CF8-DB331698B9C3}"/>
                </c:ext>
              </c:extLst>
            </c:dLbl>
            <c:dLbl>
              <c:idx val="3"/>
              <c:layout>
                <c:manualLayout>
                  <c:x val="0.12885183934928396"/>
                  <c:y val="-8.43076733199299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46531702492015"/>
                      <c:h val="0.100963271048799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0F0-476A-8CF8-DB331698B9C3}"/>
                </c:ext>
              </c:extLst>
            </c:dLbl>
            <c:dLbl>
              <c:idx val="4"/>
              <c:layout>
                <c:manualLayout>
                  <c:x val="0.11497938975441475"/>
                  <c:y val="4.91642463355444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44155268352411"/>
                      <c:h val="0.123711319000485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0F0-476A-8CF8-DB331698B9C3}"/>
                </c:ext>
              </c:extLst>
            </c:dLbl>
            <c:dLbl>
              <c:idx val="5"/>
              <c:layout>
                <c:manualLayout>
                  <c:x val="8.8677706275750931E-2"/>
                  <c:y val="0.167850632767181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84761082037357"/>
                      <c:h val="0.126091624910522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50F0-476A-8CF8-DB331698B9C3}"/>
                </c:ext>
              </c:extLst>
            </c:dLbl>
            <c:dLbl>
              <c:idx val="6"/>
              <c:layout>
                <c:manualLayout>
                  <c:x val="3.8224029238916477E-2"/>
                  <c:y val="0.2067557363125619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42606964046833"/>
                      <c:h val="0.202775652259768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50F0-476A-8CF8-DB331698B9C3}"/>
                </c:ext>
              </c:extLst>
            </c:dLbl>
            <c:dLbl>
              <c:idx val="7"/>
              <c:layout>
                <c:manualLayout>
                  <c:x val="-8.5278808052666619E-2"/>
                  <c:y val="0.1136643058548763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236342720693"/>
                      <c:h val="0.157340030772015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50F0-476A-8CF8-DB331698B9C3}"/>
                </c:ext>
              </c:extLst>
            </c:dLbl>
            <c:dLbl>
              <c:idx val="8"/>
              <c:layout>
                <c:manualLayout>
                  <c:x val="5.8510118059057009E-2"/>
                  <c:y val="0.1241960325800790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0F0-476A-8CF8-DB331698B9C3}"/>
                </c:ext>
              </c:extLst>
            </c:dLbl>
            <c:dLbl>
              <c:idx val="9"/>
              <c:layout>
                <c:manualLayout>
                  <c:x val="-6.9494222045988336E-4"/>
                  <c:y val="0.122999201902269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17453582462208"/>
                      <c:h val="0.107501501575625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50F0-476A-8CF8-DB331698B9C3}"/>
                </c:ext>
              </c:extLst>
            </c:dLbl>
            <c:dLbl>
              <c:idx val="10"/>
              <c:layout>
                <c:manualLayout>
                  <c:x val="-0.12574682288784408"/>
                  <c:y val="0.1629928459177711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55125646533878"/>
                      <c:h val="0.121530331827643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50F0-476A-8CF8-DB331698B9C3}"/>
                </c:ext>
              </c:extLst>
            </c:dLbl>
            <c:dLbl>
              <c:idx val="11"/>
              <c:layout>
                <c:manualLayout>
                  <c:x val="-0.15899708814647942"/>
                  <c:y val="9.1222300964967223E-2"/>
                </c:manualLayout>
              </c:layout>
              <c:tx>
                <c:rich>
                  <a:bodyPr/>
                  <a:lstStyle/>
                  <a:p>
                    <a:fld id="{C9E672F1-F355-4231-A48E-5EEF06C4EFD0}" type="CATEGORYNAME">
                      <a:rPr lang="sr-Cyrl-RS" smtClean="0"/>
                      <a:pPr/>
                      <a:t>[CATEGORY NAME]</a:t>
                    </a:fld>
                    <a:endParaRPr lang="sr-Cyrl-RS" dirty="0"/>
                  </a:p>
                  <a:p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10859856976955"/>
                      <c:h val="9.235099901190606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50F0-476A-8CF8-DB331698B9C3}"/>
                </c:ext>
              </c:extLst>
            </c:dLbl>
            <c:dLbl>
              <c:idx val="12"/>
              <c:layout>
                <c:manualLayout>
                  <c:x val="-0.14164261900624528"/>
                  <c:y val="1.10958823576666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1249090386199"/>
                      <c:h val="0.114192152313249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50F0-476A-8CF8-DB331698B9C3}"/>
                </c:ext>
              </c:extLst>
            </c:dLbl>
            <c:dLbl>
              <c:idx val="13"/>
              <c:layout>
                <c:manualLayout>
                  <c:x val="-0.19114567219915204"/>
                  <c:y val="-2.00610503624351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34455190354389"/>
                      <c:h val="0.163493405408963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50F0-476A-8CF8-DB331698B9C3}"/>
                </c:ext>
              </c:extLst>
            </c:dLbl>
            <c:dLbl>
              <c:idx val="14"/>
              <c:layout>
                <c:manualLayout>
                  <c:x val="-0.22617809797012109"/>
                  <c:y val="-8.145576618177277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51774237122702"/>
                      <c:h val="0.154859984607187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D-50F0-476A-8CF8-DB331698B9C3}"/>
                </c:ext>
              </c:extLst>
            </c:dLbl>
            <c:dLbl>
              <c:idx val="15"/>
              <c:layout>
                <c:manualLayout>
                  <c:x val="-0.29536501385663178"/>
                  <c:y val="-0.1984815573601889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18450889569612"/>
                      <c:h val="0.151286212656019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F-50F0-476A-8CF8-DB331698B9C3}"/>
                </c:ext>
              </c:extLst>
            </c:dLbl>
            <c:dLbl>
              <c:idx val="16"/>
              <c:layout>
                <c:manualLayout>
                  <c:x val="-0.14477232148692992"/>
                  <c:y val="-0.172521577436049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54654390329985"/>
                      <c:h val="0.202603896691596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50F0-476A-8CF8-DB331698B9C3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#,##0</c:formatCode>
                <c:ptCount val="17"/>
                <c:pt idx="0">
                  <c:v>97623000</c:v>
                </c:pt>
                <c:pt idx="1">
                  <c:v>1019748715</c:v>
                </c:pt>
                <c:pt idx="2">
                  <c:v>17000000</c:v>
                </c:pt>
                <c:pt idx="3">
                  <c:v>48437507</c:v>
                </c:pt>
                <c:pt idx="4">
                  <c:v>99101000</c:v>
                </c:pt>
                <c:pt idx="5">
                  <c:v>361564925</c:v>
                </c:pt>
                <c:pt idx="6">
                  <c:v>461710000</c:v>
                </c:pt>
                <c:pt idx="7">
                  <c:v>1056172080</c:v>
                </c:pt>
                <c:pt idx="8">
                  <c:v>425000000</c:v>
                </c:pt>
                <c:pt idx="9">
                  <c:v>191860154</c:v>
                </c:pt>
                <c:pt idx="10">
                  <c:v>422062662</c:v>
                </c:pt>
                <c:pt idx="11">
                  <c:v>36800000</c:v>
                </c:pt>
                <c:pt idx="12">
                  <c:v>505591611</c:v>
                </c:pt>
                <c:pt idx="13">
                  <c:v>321100000</c:v>
                </c:pt>
                <c:pt idx="14">
                  <c:v>961752171</c:v>
                </c:pt>
                <c:pt idx="15">
                  <c:v>79168803</c:v>
                </c:pt>
                <c:pt idx="16">
                  <c:v>98307372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50F0-476A-8CF8-DB331698B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Cyrl-RS" sz="1600" dirty="0"/>
            <a:t>Скупштина града</a:t>
          </a:r>
        </a:p>
        <a:p>
          <a:r>
            <a:rPr lang="sr-Cyrl-RS" sz="1600" dirty="0"/>
            <a:t>Градоначелник</a:t>
          </a:r>
        </a:p>
        <a:p>
          <a:r>
            <a:rPr lang="sr-Cyrl-RS" sz="1600" dirty="0"/>
            <a:t>Градско веће</a:t>
          </a:r>
        </a:p>
        <a:p>
          <a:r>
            <a:rPr lang="sr-Cyrl-RS" sz="1600" dirty="0"/>
            <a:t>Градска управа</a:t>
          </a:r>
        </a:p>
        <a:p>
          <a:r>
            <a:rPr lang="sr-Cyrl-RS" sz="1600" dirty="0"/>
            <a:t>Градско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Предшколска установа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Регионални центар</a:t>
          </a: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Установа „Сунце“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Установе културе</a:t>
          </a: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Туристичка организација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Месне заједнице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/>
      <dgm:spPr>
        <a:solidFill>
          <a:srgbClr val="7030A0"/>
        </a:solidFill>
      </dgm:spPr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30254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>
        <a:solidFill>
          <a:srgbClr val="FFFF00"/>
        </a:solidFill>
      </dgm:spPr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2026.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F884CF4-1E4C-423F-AE7B-0BAC3D97360D}">
      <dgm:prSet custT="1"/>
      <dgm:spPr>
        <a:solidFill>
          <a:srgbClr val="FFC000"/>
        </a:solidFill>
      </dgm:spPr>
      <dgm:t>
        <a:bodyPr/>
        <a:lstStyle/>
        <a:p>
          <a:r>
            <a:rPr lang="sr-Cyrl-RS" sz="1000" dirty="0"/>
            <a:t>Средства из буџета града</a:t>
          </a:r>
        </a:p>
        <a:p>
          <a:r>
            <a:rPr lang="sr-Cyrl-RS" sz="1000" dirty="0">
              <a:solidFill>
                <a:srgbClr val="FF0000"/>
              </a:solidFill>
            </a:rPr>
            <a:t>(5.453.080.000</a:t>
          </a:r>
          <a:r>
            <a:rPr lang="sr-Cyrl-RS" sz="800" dirty="0">
              <a:solidFill>
                <a:srgbClr val="FF0000"/>
              </a:solidFill>
            </a:rPr>
            <a:t>)</a:t>
          </a:r>
          <a:endParaRPr lang="en-US" sz="800" dirty="0">
            <a:solidFill>
              <a:srgbClr val="FF0000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sr-Cyrl-RS" sz="1200" dirty="0"/>
            <a:t>Пренета средства из ранијих година</a:t>
          </a:r>
          <a:r>
            <a:rPr lang="sr-Cyrl-RS" sz="1200" dirty="0">
              <a:solidFill>
                <a:srgbClr val="FF0000"/>
              </a:solidFill>
            </a:rPr>
            <a:t> (749.920.</a:t>
          </a:r>
          <a:r>
            <a:rPr lang="sr-Latn-RS" sz="1200" dirty="0">
              <a:solidFill>
                <a:srgbClr val="FF0000"/>
              </a:solidFill>
            </a:rPr>
            <a:t>0</a:t>
          </a:r>
          <a:r>
            <a:rPr lang="sr-Cyrl-RS" sz="1200" dirty="0">
              <a:solidFill>
                <a:srgbClr val="FF0000"/>
              </a:solidFill>
            </a:rPr>
            <a:t>00) </a:t>
          </a:r>
          <a:endParaRPr lang="en-US" sz="1200" dirty="0">
            <a:solidFill>
              <a:srgbClr val="FF0000"/>
            </a:solidFill>
          </a:endParaRP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092009B7-2960-442B-A6FB-0D8F25F4F5CA}">
      <dgm:prSet/>
      <dgm:spPr>
        <a:solidFill>
          <a:srgbClr val="92D050"/>
        </a:solidFill>
      </dgm:spPr>
      <dgm:t>
        <a:bodyPr/>
        <a:lstStyle/>
        <a:p>
          <a:r>
            <a:rPr lang="sr-Cyrl-RS" dirty="0"/>
            <a:t>Укупан буџет града </a:t>
          </a:r>
          <a:r>
            <a:rPr lang="sr-Cyrl-RS" dirty="0">
              <a:solidFill>
                <a:srgbClr val="FF0000"/>
              </a:solidFill>
            </a:rPr>
            <a:t>(6.203.000.00</a:t>
          </a:r>
          <a:r>
            <a:rPr lang="sr-Latn-RS" dirty="0">
              <a:solidFill>
                <a:srgbClr val="FF0000"/>
              </a:solidFill>
            </a:rPr>
            <a:t>0</a:t>
          </a:r>
          <a:r>
            <a:rPr lang="sr-Cyrl-RS" dirty="0">
              <a:solidFill>
                <a:srgbClr val="FF0000"/>
              </a:solidFill>
            </a:rPr>
            <a:t>)</a:t>
          </a:r>
          <a:endParaRPr lang="en-US" dirty="0">
            <a:solidFill>
              <a:srgbClr val="FF0000"/>
            </a:solidFill>
          </a:endParaRPr>
        </a:p>
      </dgm:t>
    </dgm:pt>
    <dgm:pt modelId="{9B9E4606-8918-432D-AF17-F974BFE575C6}" type="parTrans" cxnId="{521ED7ED-3B46-4CE8-992A-CAB92204B1C6}">
      <dgm:prSet/>
      <dgm:spPr/>
      <dgm:t>
        <a:bodyPr/>
        <a:lstStyle/>
        <a:p>
          <a:endParaRPr lang="en-US"/>
        </a:p>
      </dgm:t>
    </dgm:pt>
    <dgm:pt modelId="{15C2B52E-4F55-4082-BB1C-94031D560EB4}" type="sibTrans" cxnId="{521ED7ED-3B46-4CE8-992A-CAB92204B1C6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3" custScaleX="130095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2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3" custScaleX="137858" custLinFactNeighborX="-26052" custLinFactNeighborY="15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2"/>
      <dgm:spPr/>
    </dgm:pt>
    <dgm:pt modelId="{F015C141-867A-4124-B290-CA1BB3474B22}" type="pres">
      <dgm:prSet presAssocID="{44AA7FFE-EC5D-4B4A-A884-0D1E57526835}" presName="spacerR" presStyleCnt="0"/>
      <dgm:spPr/>
    </dgm:pt>
    <dgm:pt modelId="{2DB98FF9-EDB5-4EEE-AFA3-A57C7337F497}" type="pres">
      <dgm:prSet presAssocID="{092009B7-2960-442B-A6FB-0D8F25F4F5CA}" presName="node" presStyleLbl="node1" presStyleIdx="2" presStyleCnt="3" custScaleX="148053" custScaleY="97476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20F83DCD-3158-453F-967C-EBC1245F7DD9}" type="presOf" srcId="{092009B7-2960-442B-A6FB-0D8F25F4F5CA}" destId="{2DB98FF9-EDB5-4EEE-AFA3-A57C7337F497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521ED7ED-3B46-4CE8-992A-CAB92204B1C6}" srcId="{028ECFAC-63B3-40F0-9E03-B31D365E432C}" destId="{092009B7-2960-442B-A6FB-0D8F25F4F5CA}" srcOrd="2" destOrd="0" parTransId="{9B9E4606-8918-432D-AF17-F974BFE575C6}" sibTransId="{15C2B52E-4F55-4082-BB1C-94031D560EB4}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2EA15DB9-4691-4655-BBAA-3AC0D32206B3}" type="presParOf" srcId="{688A0EC4-0F6D-4987-959D-CA5F27B3CF24}" destId="{2DB98FF9-EDB5-4EEE-AFA3-A57C7337F49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92D05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FFC00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r>
            <a:rPr lang="sr-Latn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rgbClr val="FFFF00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dirty="0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0" i="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/>
            <a:t> Представљају вишак прихода и примања буџета града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приходи и примања са пренетим средствима из ранијих година  6.</a:t>
          </a:r>
          <a:r>
            <a:rPr lang="sr-Cyrl-RS" b="1" dirty="0"/>
            <a:t>203</a:t>
          </a:r>
          <a:r>
            <a:rPr lang="en-US" b="1" i="0" u="none" dirty="0"/>
            <a:t>.000.000 </a:t>
          </a:r>
          <a:r>
            <a:rPr lang="sr-Cyrl-RS" dirty="0"/>
            <a:t>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r>
            <a:rPr lang="sr-Latn-RS" dirty="0"/>
            <a:t>4.</a:t>
          </a:r>
          <a:r>
            <a:rPr lang="sr-Cyrl-RS" dirty="0"/>
            <a:t>54</a:t>
          </a:r>
          <a:r>
            <a:rPr lang="sr-Latn-RS" dirty="0"/>
            <a:t>7.6</a:t>
          </a:r>
          <a:r>
            <a:rPr lang="sr-Cyrl-RS" dirty="0"/>
            <a:t>02</a:t>
          </a:r>
          <a:r>
            <a:rPr lang="sr-Latn-RS" dirty="0"/>
            <a:t>.</a:t>
          </a:r>
          <a:r>
            <a:rPr lang="sr-Cyrl-RS" dirty="0"/>
            <a:t>67</a:t>
          </a:r>
          <a:r>
            <a:rPr lang="sr-Latn-RS" dirty="0"/>
            <a:t>0 </a:t>
          </a:r>
          <a:r>
            <a:rPr lang="sr-Cyrl-RS" dirty="0"/>
            <a:t>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продаје финансијске имовине</a:t>
          </a:r>
          <a:r>
            <a:rPr lang="sr-Latn-RS" dirty="0"/>
            <a:t> </a:t>
          </a:r>
          <a:r>
            <a:rPr lang="sr-Cyrl-RS" b="1" dirty="0"/>
            <a:t>801.000</a:t>
          </a:r>
          <a:r>
            <a:rPr lang="sr-Latn-RS" dirty="0"/>
            <a:t> </a:t>
          </a:r>
          <a:r>
            <a:rPr lang="sr-Cyrl-RS" dirty="0"/>
            <a:t>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</a:t>
          </a:r>
          <a:r>
            <a:rPr lang="sr-Latn-RS" sz="1000" dirty="0"/>
            <a:t> </a:t>
          </a:r>
          <a:r>
            <a:rPr lang="sr-Cyrl-RS" sz="1000" b="1" dirty="0"/>
            <a:t>749</a:t>
          </a:r>
          <a:r>
            <a:rPr lang="en-US" sz="1000" b="1" i="0" u="none" dirty="0"/>
            <a:t>.</a:t>
          </a:r>
          <a:r>
            <a:rPr lang="sr-Cyrl-RS" sz="1000" b="1" i="0" u="none" dirty="0"/>
            <a:t>920</a:t>
          </a:r>
          <a:r>
            <a:rPr lang="en-US" sz="1000" b="1" i="0" u="none" dirty="0"/>
            <a:t>.000 </a:t>
          </a:r>
          <a:r>
            <a:rPr lang="sr-Cyrl-RS" sz="1000" dirty="0"/>
            <a:t>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</a:t>
          </a:r>
          <a:r>
            <a:rPr lang="en-US" b="1" i="0" u="none" dirty="0"/>
            <a:t>1.3</a:t>
          </a:r>
          <a:r>
            <a:rPr lang="sr-Cyrl-RS" b="1" i="0" u="none" dirty="0"/>
            <a:t>96</a:t>
          </a:r>
          <a:r>
            <a:rPr lang="sr-Latn-RS" b="1" i="0" u="none" dirty="0"/>
            <a:t>.</a:t>
          </a:r>
          <a:r>
            <a:rPr lang="sr-Cyrl-RS" b="1" i="0" u="none" dirty="0"/>
            <a:t>9</a:t>
          </a:r>
          <a:r>
            <a:rPr lang="sr-Latn-RS" b="1" i="0" u="none" dirty="0"/>
            <a:t>00 </a:t>
          </a:r>
          <a:r>
            <a:rPr lang="sr-Cyrl-RS" dirty="0"/>
            <a:t>динара</a:t>
          </a:r>
          <a:endParaRPr lang="en-US" dirty="0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и меморандумске ставке </a:t>
          </a:r>
          <a:r>
            <a:rPr lang="sr-Latn-RS" b="1" i="0" u="none" dirty="0"/>
            <a:t>3</a:t>
          </a:r>
          <a:r>
            <a:rPr lang="sr-Cyrl-RS" b="1" i="0" u="none" dirty="0"/>
            <a:t>45</a:t>
          </a:r>
          <a:r>
            <a:rPr lang="sr-Latn-RS" b="1" i="0" u="none" dirty="0"/>
            <a:t>.</a:t>
          </a:r>
          <a:r>
            <a:rPr lang="sr-Cyrl-RS" b="1" i="0" u="none" dirty="0"/>
            <a:t>501</a:t>
          </a:r>
          <a:r>
            <a:rPr lang="en-US" b="1" i="0" u="none" dirty="0"/>
            <a:t>.000 </a:t>
          </a:r>
          <a:r>
            <a:rPr lang="sr-Cyrl-RS" dirty="0"/>
            <a:t>динара</a:t>
          </a:r>
          <a:endParaRPr lang="en-US" dirty="0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Донације и трансфери </a:t>
          </a:r>
          <a:r>
            <a:rPr lang="sr-Cyrl-RS" b="1" dirty="0"/>
            <a:t>557</a:t>
          </a:r>
          <a:r>
            <a:rPr lang="en-US" b="1" i="0" u="none" dirty="0"/>
            <a:t>.</a:t>
          </a:r>
          <a:r>
            <a:rPr lang="sr-Cyrl-RS" b="1" i="0" u="none" dirty="0"/>
            <a:t>7</a:t>
          </a:r>
          <a:r>
            <a:rPr lang="en-US" b="1" i="0" u="none" dirty="0"/>
            <a:t>7</a:t>
          </a:r>
          <a:r>
            <a:rPr lang="sr-Cyrl-RS" b="1" i="0" u="none" dirty="0"/>
            <a:t>8</a:t>
          </a:r>
          <a:r>
            <a:rPr lang="en-US" b="1" i="0" u="none" dirty="0"/>
            <a:t>.</a:t>
          </a:r>
          <a:r>
            <a:rPr lang="sr-Cyrl-RS" b="1" i="0" u="none" dirty="0"/>
            <a:t>43</a:t>
          </a:r>
          <a:r>
            <a:rPr lang="en-US" b="1" i="0" u="none" dirty="0"/>
            <a:t>0 </a:t>
          </a:r>
          <a:r>
            <a:rPr lang="sr-Cyrl-RS" dirty="0"/>
            <a:t>динара</a:t>
          </a:r>
          <a:endParaRPr lang="en-US" dirty="0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7" custLinFactNeighborX="1588" custLinFactNeighborY="-226"/>
      <dgm:spPr/>
    </dgm:pt>
    <dgm:pt modelId="{63432802-399F-407F-AC10-7219543A0326}" type="pres">
      <dgm:prSet presAssocID="{DB1A1606-130D-4B45-9553-0A0B804495DF}" presName="node" presStyleLbl="vennNode1" presStyleIdx="1" presStyleCnt="7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7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7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7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7" custRadScaleRad="99121" custRadScaleInc="521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7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7030A0"/>
        </a:solidFill>
      </dgm:spPr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50"/>
        </a:solidFill>
      </dgm:spPr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0070C0"/>
        </a:solidFill>
      </dgm:spPr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 нивоа</a:t>
          </a:r>
          <a:r>
            <a:rPr lang="sr-Cyrl-RS" sz="1400" dirty="0"/>
            <a:t> као што су школе, центар за социјални рад.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</a:t>
          </a:r>
          <a:r>
            <a:rPr lang="en-US" sz="1400" dirty="0"/>
            <a:t> </a:t>
          </a:r>
          <a:r>
            <a:rPr lang="sr-Cyrl-RS" sz="1400" dirty="0"/>
            <a:t>јавним предузећима</a:t>
          </a:r>
          <a:r>
            <a:rPr lang="ru-RU" sz="1400" dirty="0"/>
            <a:t> и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sz="1400" b="1" dirty="0"/>
            <a:t>Буџетска резерва </a:t>
          </a:r>
          <a:r>
            <a:rPr lang="sr-Cyrl-RS" sz="14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400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Капитални издаци </a:t>
          </a:r>
          <a:r>
            <a:rPr lang="sr-Cyrl-RS" sz="1400" dirty="0"/>
            <a:t>су трошкови за изградњу нових, или инвестиционо одржавање постојећих објеката, набавку опреме, машина</a:t>
          </a:r>
          <a:r>
            <a:rPr lang="en-US" sz="1400" dirty="0"/>
            <a:t>,</a:t>
          </a:r>
          <a:r>
            <a:rPr lang="sr-Cyrl-RS" sz="1400" dirty="0"/>
            <a:t> земљишта и слично</a:t>
          </a:r>
          <a:r>
            <a:rPr lang="sr-Cyrl-RS" sz="1700" dirty="0"/>
            <a:t>.</a:t>
          </a:r>
          <a:endParaRPr lang="en-US" sz="1700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издаци 6</a:t>
          </a:r>
          <a:r>
            <a:rPr lang="en-US" dirty="0">
              <a:solidFill>
                <a:schemeClr val="bg1"/>
              </a:solidFill>
            </a:rPr>
            <a:t>.</a:t>
          </a:r>
          <a:r>
            <a:rPr lang="sr-Cyrl-RS" dirty="0">
              <a:solidFill>
                <a:schemeClr val="bg1"/>
              </a:solidFill>
            </a:rPr>
            <a:t>203</a:t>
          </a:r>
          <a:r>
            <a:rPr lang="en-US" dirty="0">
              <a:solidFill>
                <a:schemeClr val="bg1"/>
              </a:solidFill>
            </a:rPr>
            <a:t>.000.000</a:t>
          </a: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1000" dirty="0">
              <a:solidFill>
                <a:schemeClr val="bg1"/>
              </a:solidFill>
            </a:rPr>
            <a:t>Коришћење услуга </a:t>
          </a:r>
          <a:r>
            <a:rPr lang="sr-Cyrl-RS" sz="1000" dirty="0">
              <a:solidFill>
                <a:schemeClr val="bg1"/>
              </a:solidFill>
            </a:rPr>
            <a:t>и роба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en-US" sz="1000" b="1" i="0" u="none" dirty="0"/>
            <a:t>1.922.919.800 </a:t>
          </a:r>
          <a:endParaRPr lang="sr-Cyrl-RS" sz="1000" dirty="0">
            <a:solidFill>
              <a:schemeClr val="bg1"/>
            </a:solidFill>
          </a:endParaRPr>
        </a:p>
        <a:p>
          <a:r>
            <a:rPr lang="ru-RU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Капитални издаци </a:t>
          </a:r>
          <a:r>
            <a:rPr lang="en-US" sz="1000" b="1" i="0" u="none" dirty="0"/>
            <a:t>933.221.704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AE26BF5A-34A6-4192-8BEA-D9ECFB941642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резерве </a:t>
          </a:r>
          <a:r>
            <a:rPr lang="en-US" sz="1000" dirty="0">
              <a:solidFill>
                <a:schemeClr val="bg1"/>
              </a:solidFill>
            </a:rPr>
            <a:t>4</a:t>
          </a:r>
          <a:r>
            <a:rPr lang="sr-Cyrl-RS" sz="1000" dirty="0">
              <a:solidFill>
                <a:schemeClr val="bg1"/>
              </a:solidFill>
            </a:rPr>
            <a:t>6</a:t>
          </a:r>
          <a:r>
            <a:rPr lang="en-US" sz="1000" dirty="0">
              <a:solidFill>
                <a:schemeClr val="bg1"/>
              </a:solidFill>
            </a:rPr>
            <a:t>.000.000</a:t>
          </a:r>
          <a:r>
            <a:rPr lang="sr-Cyrl-RS" sz="1000" dirty="0">
              <a:solidFill>
                <a:schemeClr val="bg1"/>
              </a:solidFill>
            </a:rPr>
            <a:t> динара</a:t>
          </a:r>
          <a:endParaRPr lang="en-US" sz="1000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3FDC0B4F-8AFC-4182-86E0-A87840AE43B2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Расходи за запослене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en-US" sz="1000" b="1" i="0" u="none" dirty="0"/>
            <a:t>1.582.091.647 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B82F42EF-8FFD-4457-A11C-F6EC8D68A45A}" type="parTrans" cxnId="{F8A75330-DB79-43DD-8CA3-5386025A9F60}">
      <dgm:prSet/>
      <dgm:spPr/>
      <dgm:t>
        <a:bodyPr/>
        <a:lstStyle/>
        <a:p>
          <a:endParaRPr lang="en-US"/>
        </a:p>
      </dgm:t>
    </dgm:pt>
    <dgm:pt modelId="{ABDA4EE9-C4F8-4755-9F67-7C3558ABF533}" type="sibTrans" cxnId="{F8A75330-DB79-43DD-8CA3-5386025A9F60}">
      <dgm:prSet/>
      <dgm:spPr/>
      <dgm:t>
        <a:bodyPr/>
        <a:lstStyle/>
        <a:p>
          <a:endParaRPr lang="en-US"/>
        </a:p>
      </dgm:t>
    </dgm:pt>
    <dgm:pt modelId="{A01510B4-F76C-4D55-8CA0-63D2A16D5350}">
      <dgm:prSet phldrT="[Text]"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Субвенције </a:t>
          </a:r>
          <a:r>
            <a:rPr lang="en-US" sz="1000" b="1" i="0" u="none" dirty="0"/>
            <a:t>309.356.363 </a:t>
          </a:r>
          <a:r>
            <a:rPr lang="sr-Cyrl-RS" sz="1000" b="0" i="0" u="none" dirty="0"/>
            <a:t>динара</a:t>
          </a:r>
          <a:endParaRPr lang="en-US" sz="1000" b="0" dirty="0">
            <a:solidFill>
              <a:schemeClr val="bg1"/>
            </a:solidFill>
          </a:endParaRPr>
        </a:p>
      </dgm:t>
    </dgm:pt>
    <dgm:pt modelId="{98F9FA04-F03D-4F13-9B41-419B3FCA3527}" type="parTrans" cxnId="{E96710C6-83EC-42AD-B23C-054527FCAF66}">
      <dgm:prSet/>
      <dgm:spPr/>
      <dgm:t>
        <a:bodyPr/>
        <a:lstStyle/>
        <a:p>
          <a:endParaRPr lang="en-US"/>
        </a:p>
      </dgm:t>
    </dgm:pt>
    <dgm:pt modelId="{903895F3-1105-4AE4-B56C-F790EE33047A}" type="sibTrans" cxnId="{E96710C6-83EC-42AD-B23C-054527FCAF66}">
      <dgm:prSet/>
      <dgm:spPr/>
      <dgm:t>
        <a:bodyPr/>
        <a:lstStyle/>
        <a:p>
          <a:endParaRPr lang="en-US"/>
        </a:p>
      </dgm:t>
    </dgm:pt>
    <dgm:pt modelId="{26AABAC0-FCCF-4A6D-81FA-B71952BA79B8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Остали расходи </a:t>
          </a:r>
          <a:r>
            <a:rPr lang="en-US" sz="1000" b="1" i="0" u="none" dirty="0"/>
            <a:t>3</a:t>
          </a:r>
          <a:r>
            <a:rPr lang="sr-Cyrl-RS" sz="1000" b="1" i="0" u="none" dirty="0"/>
            <a:t>7</a:t>
          </a:r>
          <a:r>
            <a:rPr lang="en-US" sz="1000" b="1" i="0" u="none" dirty="0"/>
            <a:t>2.</a:t>
          </a:r>
          <a:r>
            <a:rPr lang="sr-Cyrl-RS" sz="1000" b="1" i="0" u="none" dirty="0"/>
            <a:t>97</a:t>
          </a:r>
          <a:r>
            <a:rPr lang="en-US" sz="1000" b="1" i="0" u="none" dirty="0"/>
            <a:t>4.</a:t>
          </a:r>
          <a:r>
            <a:rPr lang="sr-Cyrl-RS" sz="1000" b="1" i="0" u="none" dirty="0"/>
            <a:t>4</a:t>
          </a:r>
          <a:r>
            <a:rPr lang="en-US" sz="1000" b="1" i="0" u="none" dirty="0"/>
            <a:t>5</a:t>
          </a:r>
          <a:r>
            <a:rPr lang="sr-Cyrl-RS" sz="1000" b="1" i="0" u="none" dirty="0"/>
            <a:t>6</a:t>
          </a:r>
          <a:r>
            <a:rPr lang="en-US" sz="1000" b="1" i="0" u="none" dirty="0"/>
            <a:t>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68E31E29-0B83-488C-8264-6866F305ED9C}" type="parTrans" cxnId="{1B3B0371-5B4C-4AE5-9C5F-AEA8BD57418D}">
      <dgm:prSet/>
      <dgm:spPr/>
      <dgm:t>
        <a:bodyPr/>
        <a:lstStyle/>
        <a:p>
          <a:endParaRPr lang="en-US"/>
        </a:p>
      </dgm:t>
    </dgm:pt>
    <dgm:pt modelId="{6F3F1C3B-E644-4D3A-821A-2021210B27D0}" type="sibTrans" cxnId="{1B3B0371-5B4C-4AE5-9C5F-AEA8BD57418D}">
      <dgm:prSet/>
      <dgm:spPr/>
      <dgm:t>
        <a:bodyPr/>
        <a:lstStyle/>
        <a:p>
          <a:endParaRPr lang="en-US"/>
        </a:p>
      </dgm:t>
    </dgm:pt>
    <dgm:pt modelId="{5E39C446-E3F0-40D9-82C5-45FA2AE3DD63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Социјална заштита </a:t>
          </a:r>
          <a:r>
            <a:rPr lang="en-US" sz="1000" b="1" i="0" u="none" dirty="0"/>
            <a:t>1</a:t>
          </a:r>
          <a:r>
            <a:rPr lang="sr-Cyrl-RS" sz="1000" b="1" i="0" u="none" dirty="0"/>
            <a:t>91</a:t>
          </a:r>
          <a:r>
            <a:rPr lang="en-US" sz="1000" b="1" i="0" u="none" dirty="0"/>
            <a:t>.</a:t>
          </a:r>
          <a:r>
            <a:rPr lang="sr-Cyrl-RS" sz="1000" b="1" i="0" u="none" dirty="0"/>
            <a:t>7</a:t>
          </a:r>
          <a:r>
            <a:rPr lang="en-US" sz="1000" b="1" i="0" u="none" dirty="0"/>
            <a:t>60.000 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896C69EF-C90A-4A8B-B09E-2F2D2CB77E4E}" type="parTrans" cxnId="{F09E0C74-6E62-4B89-84D2-521FA790AFC8}">
      <dgm:prSet/>
      <dgm:spPr/>
      <dgm:t>
        <a:bodyPr/>
        <a:lstStyle/>
        <a:p>
          <a:endParaRPr lang="en-US"/>
        </a:p>
      </dgm:t>
    </dgm:pt>
    <dgm:pt modelId="{DAF78CBE-5EFE-4679-A046-FAF349DDEA0A}" type="sibTrans" cxnId="{F09E0C74-6E62-4B89-84D2-521FA790AFC8}">
      <dgm:prSet/>
      <dgm:spPr/>
      <dgm:t>
        <a:bodyPr/>
        <a:lstStyle/>
        <a:p>
          <a:endParaRPr lang="en-US"/>
        </a:p>
      </dgm:t>
    </dgm:pt>
    <dgm:pt modelId="{798286A0-6851-4CA7-8FA4-6832C55BE3FF}">
      <dgm:prSet custT="1"/>
      <dgm:spPr/>
      <dgm:t>
        <a:bodyPr/>
        <a:lstStyle/>
        <a:p>
          <a:r>
            <a:rPr lang="sr-Cyrl-RS" sz="1000" b="1" i="0" u="none" dirty="0"/>
            <a:t>Дотације и трансфери 844</a:t>
          </a:r>
          <a:r>
            <a:rPr lang="en-US" sz="1000" b="1" i="0" u="none" dirty="0"/>
            <a:t>.6</a:t>
          </a:r>
          <a:r>
            <a:rPr lang="sr-Cyrl-RS" sz="1000" b="1" i="0" u="none" dirty="0"/>
            <a:t>76</a:t>
          </a:r>
          <a:r>
            <a:rPr lang="en-US" sz="1000" b="1" i="0" u="none" dirty="0"/>
            <a:t>.</a:t>
          </a:r>
          <a:r>
            <a:rPr lang="sr-Cyrl-RS" sz="1000" b="1" i="0" u="none" dirty="0"/>
            <a:t>0</a:t>
          </a:r>
          <a:r>
            <a:rPr lang="en-US" sz="1000" b="1" i="0" u="none" dirty="0"/>
            <a:t>3</a:t>
          </a:r>
          <a:r>
            <a:rPr lang="sr-Cyrl-RS" sz="1000" b="1" i="0" u="none" dirty="0"/>
            <a:t>0 динара</a:t>
          </a:r>
          <a:endParaRPr lang="en-US" sz="1000" dirty="0">
            <a:solidFill>
              <a:schemeClr val="bg1"/>
            </a:solidFill>
          </a:endParaRPr>
        </a:p>
      </dgm:t>
    </dgm:pt>
    <dgm:pt modelId="{0EE4C17A-3C39-4CA7-B639-B3537A58CC72}" type="parTrans" cxnId="{5574AF45-0103-45B0-A593-7B16BEFEEBD9}">
      <dgm:prSet/>
      <dgm:spPr/>
      <dgm:t>
        <a:bodyPr/>
        <a:lstStyle/>
        <a:p>
          <a:endParaRPr lang="en-US"/>
        </a:p>
      </dgm:t>
    </dgm:pt>
    <dgm:pt modelId="{746C331E-8E3A-46DF-8AC7-27498A16AD14}" type="sibTrans" cxnId="{5574AF45-0103-45B0-A593-7B16BEFEEBD9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 custLinFactNeighborX="1392" custLinFactNeighborY="-2164"/>
      <dgm:spPr/>
    </dgm:pt>
    <dgm:pt modelId="{34303F96-D55B-49A1-AA05-0DC46E98B934}" type="pres">
      <dgm:prSet presAssocID="{3FDC0B4F-8AFC-4182-86E0-A87840AE43B2}" presName="node" presStyleLbl="node1" presStyleIdx="0" presStyleCnt="8" custScaleX="160665" custScaleY="137283" custRadScaleRad="99499" custRadScaleInc="2618">
        <dgm:presLayoutVars>
          <dgm:bulletEnabled val="1"/>
        </dgm:presLayoutVars>
      </dgm:prSet>
      <dgm:spPr/>
    </dgm:pt>
    <dgm:pt modelId="{18922595-0A19-4E46-98DB-EB760E747902}" type="pres">
      <dgm:prSet presAssocID="{3FDC0B4F-8AFC-4182-86E0-A87840AE43B2}" presName="dummy" presStyleCnt="0"/>
      <dgm:spPr/>
    </dgm:pt>
    <dgm:pt modelId="{C9E8F43A-62F7-4C00-B8FB-9C0EC035E19A}" type="pres">
      <dgm:prSet presAssocID="{ABDA4EE9-C4F8-4755-9F67-7C3558ABF533}" presName="sibTrans" presStyleLbl="sibTrans2D1" presStyleIdx="0" presStyleCnt="8"/>
      <dgm:spPr/>
    </dgm:pt>
    <dgm:pt modelId="{73F305AC-CFDC-45B1-8AB8-6FABD1C99179}" type="pres">
      <dgm:prSet presAssocID="{A7091EAC-498C-4E8C-B46B-331B042A0C75}" presName="node" presStyleLbl="node1" presStyleIdx="1" presStyleCnt="8" custScaleX="153163" custScaleY="141769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1" presStyleCnt="8"/>
      <dgm:spPr/>
    </dgm:pt>
    <dgm:pt modelId="{27252CB8-3B0D-47C4-B859-C2CB96FCEBD8}" type="pres">
      <dgm:prSet presAssocID="{A01510B4-F76C-4D55-8CA0-63D2A16D5350}" presName="node" presStyleLbl="node1" presStyleIdx="2" presStyleCnt="8" custScaleX="158194" custScaleY="130017" custRadScaleRad="100148" custRadScaleInc="-16768">
        <dgm:presLayoutVars>
          <dgm:bulletEnabled val="1"/>
        </dgm:presLayoutVars>
      </dgm:prSet>
      <dgm:spPr/>
    </dgm:pt>
    <dgm:pt modelId="{DCEEF8B7-203B-45C8-9E88-C6221BAB1221}" type="pres">
      <dgm:prSet presAssocID="{A01510B4-F76C-4D55-8CA0-63D2A16D5350}" presName="dummy" presStyleCnt="0"/>
      <dgm:spPr/>
    </dgm:pt>
    <dgm:pt modelId="{0F4501EC-7C69-4487-B3AD-E749A1886242}" type="pres">
      <dgm:prSet presAssocID="{903895F3-1105-4AE4-B56C-F790EE33047A}" presName="sibTrans" presStyleLbl="sibTrans2D1" presStyleIdx="2" presStyleCnt="8"/>
      <dgm:spPr/>
    </dgm:pt>
    <dgm:pt modelId="{164D64FD-51CB-47D8-876A-C22BDB749D72}" type="pres">
      <dgm:prSet presAssocID="{798286A0-6851-4CA7-8FA4-6832C55BE3FF}" presName="node" presStyleLbl="node1" presStyleIdx="3" presStyleCnt="8" custScaleX="158286" custScaleY="129273">
        <dgm:presLayoutVars>
          <dgm:bulletEnabled val="1"/>
        </dgm:presLayoutVars>
      </dgm:prSet>
      <dgm:spPr/>
    </dgm:pt>
    <dgm:pt modelId="{BA5C4050-7897-4F2E-810E-5604CE249A87}" type="pres">
      <dgm:prSet presAssocID="{798286A0-6851-4CA7-8FA4-6832C55BE3FF}" presName="dummy" presStyleCnt="0"/>
      <dgm:spPr/>
    </dgm:pt>
    <dgm:pt modelId="{7621B77D-FE62-4E62-91AB-A60721A0AB02}" type="pres">
      <dgm:prSet presAssocID="{746C331E-8E3A-46DF-8AC7-27498A16AD14}" presName="sibTrans" presStyleLbl="sibTrans2D1" presStyleIdx="3" presStyleCnt="8"/>
      <dgm:spPr/>
    </dgm:pt>
    <dgm:pt modelId="{4A83BEEB-1C57-4A73-9039-56A358808EE1}" type="pres">
      <dgm:prSet presAssocID="{5E39C446-E3F0-40D9-82C5-45FA2AE3DD63}" presName="node" presStyleLbl="node1" presStyleIdx="4" presStyleCnt="8" custScaleX="150783" custScaleY="124718">
        <dgm:presLayoutVars>
          <dgm:bulletEnabled val="1"/>
        </dgm:presLayoutVars>
      </dgm:prSet>
      <dgm:spPr/>
    </dgm:pt>
    <dgm:pt modelId="{7F5EC8F6-F934-439A-8733-CECD51CC7F92}" type="pres">
      <dgm:prSet presAssocID="{5E39C446-E3F0-40D9-82C5-45FA2AE3DD63}" presName="dummy" presStyleCnt="0"/>
      <dgm:spPr/>
    </dgm:pt>
    <dgm:pt modelId="{7358D921-0DE0-409E-B985-6AF2A6E20719}" type="pres">
      <dgm:prSet presAssocID="{DAF78CBE-5EFE-4679-A046-FAF349DDEA0A}" presName="sibTrans" presStyleLbl="sibTrans2D1" presStyleIdx="4" presStyleCnt="8"/>
      <dgm:spPr/>
    </dgm:pt>
    <dgm:pt modelId="{1DCDC202-377F-4B05-8335-ADDFF1FBD8CC}" type="pres">
      <dgm:prSet presAssocID="{26AABAC0-FCCF-4A6D-81FA-B71952BA79B8}" presName="node" presStyleLbl="node1" presStyleIdx="5" presStyleCnt="8" custScaleX="161796" custScaleY="141841">
        <dgm:presLayoutVars>
          <dgm:bulletEnabled val="1"/>
        </dgm:presLayoutVars>
      </dgm:prSet>
      <dgm:spPr/>
    </dgm:pt>
    <dgm:pt modelId="{743E0B7E-27DA-4447-A0E7-2700867AA001}" type="pres">
      <dgm:prSet presAssocID="{26AABAC0-FCCF-4A6D-81FA-B71952BA79B8}" presName="dummy" presStyleCnt="0"/>
      <dgm:spPr/>
    </dgm:pt>
    <dgm:pt modelId="{7A58EFDA-EFC3-4137-B1C2-190D1C586493}" type="pres">
      <dgm:prSet presAssocID="{6F3F1C3B-E644-4D3A-821A-2021210B27D0}" presName="sibTrans" presStyleLbl="sibTrans2D1" presStyleIdx="5" presStyleCnt="8"/>
      <dgm:spPr/>
    </dgm:pt>
    <dgm:pt modelId="{4F05B281-B6DB-45BB-A427-1BF92AADC139}" type="pres">
      <dgm:prSet presAssocID="{AE26BF5A-34A6-4192-8BEA-D9ECFB941642}" presName="node" presStyleLbl="node1" presStyleIdx="6" presStyleCnt="8" custScaleX="156020" custScaleY="133403" custRadScaleRad="98482" custRadScaleInc="-11170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8"/>
      <dgm:spPr/>
    </dgm:pt>
    <dgm:pt modelId="{2D6C03BD-4023-431E-84F6-C080A9961C8A}" type="pres">
      <dgm:prSet presAssocID="{91651A17-950C-49EC-8C35-2517548AE9E6}" presName="node" presStyleLbl="node1" presStyleIdx="7" presStyleCnt="8" custScaleX="164943" custScaleY="140901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8"/>
      <dgm:spPr/>
    </dgm:pt>
  </dgm:ptLst>
  <dgm:cxnLst>
    <dgm:cxn modelId="{2903BF02-6EA0-4FD0-80EB-4D75ADCF7B88}" type="presOf" srcId="{ABDA4EE9-C4F8-4755-9F67-7C3558ABF533}" destId="{C9E8F43A-62F7-4C00-B8FB-9C0EC035E19A}" srcOrd="0" destOrd="0" presId="urn:microsoft.com/office/officeart/2005/8/layout/radial6"/>
    <dgm:cxn modelId="{1E35E602-A49D-4259-A44D-6CE5ACC56D1B}" type="presOf" srcId="{F67939D1-3ADF-4276-A6FA-0083CE5DA4FA}" destId="{C0575E5C-DEAA-49FF-9C6A-0DF4C03D040D}" srcOrd="0" destOrd="0" presId="urn:microsoft.com/office/officeart/2005/8/layout/radial6"/>
    <dgm:cxn modelId="{D15C3E0E-B215-4062-8D6D-6F8D4130CE19}" type="presOf" srcId="{A7091EAC-498C-4E8C-B46B-331B042A0C75}" destId="{73F305AC-CFDC-45B1-8AB8-6FABD1C99179}" srcOrd="0" destOrd="0" presId="urn:microsoft.com/office/officeart/2005/8/layout/radial6"/>
    <dgm:cxn modelId="{4E6E6427-5348-4ECF-99CC-46CA5F3BDA5F}" srcId="{B1BE2A8E-285E-4C69-9BFF-CE48B252AA50}" destId="{7D1C9009-9B60-4C15-8E3B-F949FAB90776}" srcOrd="3" destOrd="0" parTransId="{E75197AC-E7B0-4C26-9D1F-47E47BE7CCEF}" sibTransId="{9D56A871-CE7A-4922-AAF9-9D95A29D1039}"/>
    <dgm:cxn modelId="{AE26F329-897E-412E-A92A-D95A8804158B}" srcId="{9ED1A3B2-A381-4201-823D-E4B4F944886D}" destId="{A7091EAC-498C-4E8C-B46B-331B042A0C75}" srcOrd="1" destOrd="0" parTransId="{5263AC43-AEF9-405C-B9BD-C1E77733E429}" sibTransId="{686A1A37-AC61-4EC6-8398-59788F898E91}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F8A75330-DB79-43DD-8CA3-5386025A9F60}" srcId="{9ED1A3B2-A381-4201-823D-E4B4F944886D}" destId="{3FDC0B4F-8AFC-4182-86E0-A87840AE43B2}" srcOrd="0" destOrd="0" parTransId="{B82F42EF-8FFD-4457-A11C-F6EC8D68A45A}" sibTransId="{ABDA4EE9-C4F8-4755-9F67-7C3558ABF533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72FF8934-779B-4A4E-8277-44AA6A50B396}" type="presOf" srcId="{3FDC0B4F-8AFC-4182-86E0-A87840AE43B2}" destId="{34303F96-D55B-49A1-AA05-0DC46E98B934}" srcOrd="0" destOrd="0" presId="urn:microsoft.com/office/officeart/2005/8/layout/radial6"/>
    <dgm:cxn modelId="{33023438-D70A-49A5-A019-AF8B4C00311D}" type="presOf" srcId="{746C331E-8E3A-46DF-8AC7-27498A16AD14}" destId="{7621B77D-FE62-4E62-91AB-A60721A0AB02}" srcOrd="0" destOrd="0" presId="urn:microsoft.com/office/officeart/2005/8/layout/radial6"/>
    <dgm:cxn modelId="{C4CB1644-C936-4A08-981A-774D9535ED4A}" type="presOf" srcId="{9ED1A3B2-A381-4201-823D-E4B4F944886D}" destId="{E59436B1-B652-4794-B4F4-4850647DACEB}" srcOrd="0" destOrd="0" presId="urn:microsoft.com/office/officeart/2005/8/layout/radial6"/>
    <dgm:cxn modelId="{740DB764-6D2E-43E4-A52B-982F000AC016}" type="presOf" srcId="{798286A0-6851-4CA7-8FA4-6832C55BE3FF}" destId="{164D64FD-51CB-47D8-876A-C22BDB749D72}" srcOrd="0" destOrd="0" presId="urn:microsoft.com/office/officeart/2005/8/layout/radial6"/>
    <dgm:cxn modelId="{5574AF45-0103-45B0-A593-7B16BEFEEBD9}" srcId="{9ED1A3B2-A381-4201-823D-E4B4F944886D}" destId="{798286A0-6851-4CA7-8FA4-6832C55BE3FF}" srcOrd="3" destOrd="0" parTransId="{0EE4C17A-3C39-4CA7-B639-B3537A58CC72}" sibTransId="{746C331E-8E3A-46DF-8AC7-27498A16AD14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1B3B0371-5B4C-4AE5-9C5F-AEA8BD57418D}" srcId="{9ED1A3B2-A381-4201-823D-E4B4F944886D}" destId="{26AABAC0-FCCF-4A6D-81FA-B71952BA79B8}" srcOrd="5" destOrd="0" parTransId="{68E31E29-0B83-488C-8264-6866F305ED9C}" sibTransId="{6F3F1C3B-E644-4D3A-821A-2021210B27D0}"/>
    <dgm:cxn modelId="{44C8C971-5104-49B7-AC5B-B6A439421361}" type="presOf" srcId="{686A1A37-AC61-4EC6-8398-59788F898E91}" destId="{44C62812-7B8C-4DB2-9C0D-14651D9AFC46}" srcOrd="0" destOrd="0" presId="urn:microsoft.com/office/officeart/2005/8/layout/radial6"/>
    <dgm:cxn modelId="{F09E0C74-6E62-4B89-84D2-521FA790AFC8}" srcId="{9ED1A3B2-A381-4201-823D-E4B4F944886D}" destId="{5E39C446-E3F0-40D9-82C5-45FA2AE3DD63}" srcOrd="4" destOrd="0" parTransId="{896C69EF-C90A-4A8B-B09E-2F2D2CB77E4E}" sibTransId="{DAF78CBE-5EFE-4679-A046-FAF349DDEA0A}"/>
    <dgm:cxn modelId="{0C58D057-10FE-49A5-B34E-369E2CD084A0}" type="presOf" srcId="{6F3F1C3B-E644-4D3A-821A-2021210B27D0}" destId="{7A58EFDA-EFC3-4137-B1C2-190D1C586493}" srcOrd="0" destOrd="0" presId="urn:microsoft.com/office/officeart/2005/8/layout/radial6"/>
    <dgm:cxn modelId="{D00A6378-F500-4A9A-AD79-DB790E988E4F}" type="presOf" srcId="{5E39C446-E3F0-40D9-82C5-45FA2AE3DD63}" destId="{4A83BEEB-1C57-4A73-9039-56A358808EE1}" srcOrd="0" destOrd="0" presId="urn:microsoft.com/office/officeart/2005/8/layout/radial6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2" destOrd="0" parTransId="{31D6B297-275C-4FAC-A07E-4467512471AD}" sibTransId="{53B82682-8E0C-4903-98EA-36CBB0B8A63B}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8A9D1C8B-3475-4604-91AC-0EEF45F1DEE2}" type="presOf" srcId="{26AABAC0-FCCF-4A6D-81FA-B71952BA79B8}" destId="{1DCDC202-377F-4B05-8335-ADDFF1FBD8CC}" srcOrd="0" destOrd="0" presId="urn:microsoft.com/office/officeart/2005/8/layout/radial6"/>
    <dgm:cxn modelId="{04B8998B-D7CD-40CA-B82C-3E0E5E3F96B8}" type="presOf" srcId="{AE26BF5A-34A6-4192-8BEA-D9ECFB941642}" destId="{4F05B281-B6DB-45BB-A427-1BF92AADC139}" srcOrd="0" destOrd="0" presId="urn:microsoft.com/office/officeart/2005/8/layout/radial6"/>
    <dgm:cxn modelId="{6343168E-B86B-4054-9E94-75EF25C5DD56}" type="presOf" srcId="{8962C693-DF60-43F6-9F43-7615C2E1439A}" destId="{7C884431-F906-455C-AAF5-4FBEC1E13C27}" srcOrd="0" destOrd="0" presId="urn:microsoft.com/office/officeart/2005/8/layout/radial6"/>
    <dgm:cxn modelId="{E9B94991-69F0-44F6-A8F8-90D42DB177DA}" type="presOf" srcId="{A01510B4-F76C-4D55-8CA0-63D2A16D5350}" destId="{27252CB8-3B0D-47C4-B859-C2CB96FCEBD8}" srcOrd="0" destOrd="0" presId="urn:microsoft.com/office/officeart/2005/8/layout/radial6"/>
    <dgm:cxn modelId="{B6507D96-25C4-4121-9433-2A113978B784}" srcId="{B1BE2A8E-285E-4C69-9BFF-CE48B252AA50}" destId="{C64FD589-26EA-483C-BB5E-C8324A82EAF5}" srcOrd="1" destOrd="0" parTransId="{1E312D33-14E1-4B2B-A210-2A735401CE1C}" sibTransId="{46E45D53-1277-4C97-8E3B-323B4EBF62F5}"/>
    <dgm:cxn modelId="{D28DDD97-D97A-4BAA-BA8E-95E3DF39C3C2}" type="presOf" srcId="{903895F3-1105-4AE4-B56C-F790EE33047A}" destId="{0F4501EC-7C69-4487-B3AD-E749A1886242}" srcOrd="0" destOrd="0" presId="urn:microsoft.com/office/officeart/2005/8/layout/radial6"/>
    <dgm:cxn modelId="{F2EB5CA6-BC21-4CB3-8D9E-1ADE94DD2CB5}" type="presOf" srcId="{DAF78CBE-5EFE-4679-A046-FAF349DDEA0A}" destId="{7358D921-0DE0-409E-B985-6AF2A6E20719}" srcOrd="0" destOrd="0" presId="urn:microsoft.com/office/officeart/2005/8/layout/radial6"/>
    <dgm:cxn modelId="{E96710C6-83EC-42AD-B23C-054527FCAF66}" srcId="{9ED1A3B2-A381-4201-823D-E4B4F944886D}" destId="{A01510B4-F76C-4D55-8CA0-63D2A16D5350}" srcOrd="2" destOrd="0" parTransId="{98F9FA04-F03D-4F13-9B41-419B3FCA3527}" sibTransId="{903895F3-1105-4AE4-B56C-F790EE33047A}"/>
    <dgm:cxn modelId="{6B445CC7-FE1F-42D7-91C7-5B69D7F315A6}" type="presOf" srcId="{91651A17-950C-49EC-8C35-2517548AE9E6}" destId="{2D6C03BD-4023-431E-84F6-C080A9961C8A}" srcOrd="0" destOrd="0" presId="urn:microsoft.com/office/officeart/2005/8/layout/radial6"/>
    <dgm:cxn modelId="{3DFE3AE5-6DA5-4440-A66F-1437FD4DC5D4}" srcId="{B1BE2A8E-285E-4C69-9BFF-CE48B252AA50}" destId="{343B6168-99DB-4C0C-9BE7-E54D7B80C5AD}" srcOrd="4" destOrd="0" parTransId="{6F98FC42-2370-4FD0-A627-0708511F7F32}" sibTransId="{95FBDDB6-4174-4619-B543-81DEF6B7716A}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130AE3B5-0B6A-40DC-A492-28E8D0576705}" type="presParOf" srcId="{F4B68BA8-694B-4B7F-8215-68903FFCD2D7}" destId="{E59436B1-B652-4794-B4F4-4850647DACEB}" srcOrd="0" destOrd="0" presId="urn:microsoft.com/office/officeart/2005/8/layout/radial6"/>
    <dgm:cxn modelId="{D7137F31-356C-48B1-91FD-CEC7183EF1E8}" type="presParOf" srcId="{F4B68BA8-694B-4B7F-8215-68903FFCD2D7}" destId="{34303F96-D55B-49A1-AA05-0DC46E98B934}" srcOrd="1" destOrd="0" presId="urn:microsoft.com/office/officeart/2005/8/layout/radial6"/>
    <dgm:cxn modelId="{50E768BF-CA73-495F-B07C-855C439DBF97}" type="presParOf" srcId="{F4B68BA8-694B-4B7F-8215-68903FFCD2D7}" destId="{18922595-0A19-4E46-98DB-EB760E747902}" srcOrd="2" destOrd="0" presId="urn:microsoft.com/office/officeart/2005/8/layout/radial6"/>
    <dgm:cxn modelId="{DC61814F-723E-438A-BF4F-32AF568CD76D}" type="presParOf" srcId="{F4B68BA8-694B-4B7F-8215-68903FFCD2D7}" destId="{C9E8F43A-62F7-4C00-B8FB-9C0EC035E19A}" srcOrd="3" destOrd="0" presId="urn:microsoft.com/office/officeart/2005/8/layout/radial6"/>
    <dgm:cxn modelId="{AAACD37B-BFCF-46A9-BCA4-0D20BACE4AA3}" type="presParOf" srcId="{F4B68BA8-694B-4B7F-8215-68903FFCD2D7}" destId="{73F305AC-CFDC-45B1-8AB8-6FABD1C99179}" srcOrd="4" destOrd="0" presId="urn:microsoft.com/office/officeart/2005/8/layout/radial6"/>
    <dgm:cxn modelId="{AA8F99EF-8711-496F-A790-1874B3E90126}" type="presParOf" srcId="{F4B68BA8-694B-4B7F-8215-68903FFCD2D7}" destId="{DA491651-56D0-404C-82B0-25ACBF882A98}" srcOrd="5" destOrd="0" presId="urn:microsoft.com/office/officeart/2005/8/layout/radial6"/>
    <dgm:cxn modelId="{533F3A8A-02E1-4333-AE6A-E96248650C08}" type="presParOf" srcId="{F4B68BA8-694B-4B7F-8215-68903FFCD2D7}" destId="{44C62812-7B8C-4DB2-9C0D-14651D9AFC46}" srcOrd="6" destOrd="0" presId="urn:microsoft.com/office/officeart/2005/8/layout/radial6"/>
    <dgm:cxn modelId="{5EEC919B-22AA-4E2E-9503-0FB44B82DB88}" type="presParOf" srcId="{F4B68BA8-694B-4B7F-8215-68903FFCD2D7}" destId="{27252CB8-3B0D-47C4-B859-C2CB96FCEBD8}" srcOrd="7" destOrd="0" presId="urn:microsoft.com/office/officeart/2005/8/layout/radial6"/>
    <dgm:cxn modelId="{B4BE775C-6A32-4909-9E80-35CFF3CD33FA}" type="presParOf" srcId="{F4B68BA8-694B-4B7F-8215-68903FFCD2D7}" destId="{DCEEF8B7-203B-45C8-9E88-C6221BAB1221}" srcOrd="8" destOrd="0" presId="urn:microsoft.com/office/officeart/2005/8/layout/radial6"/>
    <dgm:cxn modelId="{43C7E419-E14B-4E1D-B704-6D02954A7351}" type="presParOf" srcId="{F4B68BA8-694B-4B7F-8215-68903FFCD2D7}" destId="{0F4501EC-7C69-4487-B3AD-E749A1886242}" srcOrd="9" destOrd="0" presId="urn:microsoft.com/office/officeart/2005/8/layout/radial6"/>
    <dgm:cxn modelId="{97080862-BB5B-4799-B697-0DAAB15E0B54}" type="presParOf" srcId="{F4B68BA8-694B-4B7F-8215-68903FFCD2D7}" destId="{164D64FD-51CB-47D8-876A-C22BDB749D72}" srcOrd="10" destOrd="0" presId="urn:microsoft.com/office/officeart/2005/8/layout/radial6"/>
    <dgm:cxn modelId="{930A266D-0A05-4B85-AFB6-8A337B967575}" type="presParOf" srcId="{F4B68BA8-694B-4B7F-8215-68903FFCD2D7}" destId="{BA5C4050-7897-4F2E-810E-5604CE249A87}" srcOrd="11" destOrd="0" presId="urn:microsoft.com/office/officeart/2005/8/layout/radial6"/>
    <dgm:cxn modelId="{F6570901-9A25-43AB-8E81-BCDE7044308A}" type="presParOf" srcId="{F4B68BA8-694B-4B7F-8215-68903FFCD2D7}" destId="{7621B77D-FE62-4E62-91AB-A60721A0AB02}" srcOrd="12" destOrd="0" presId="urn:microsoft.com/office/officeart/2005/8/layout/radial6"/>
    <dgm:cxn modelId="{77F39CB5-4B2B-4D9F-93FB-D93E77C3C887}" type="presParOf" srcId="{F4B68BA8-694B-4B7F-8215-68903FFCD2D7}" destId="{4A83BEEB-1C57-4A73-9039-56A358808EE1}" srcOrd="13" destOrd="0" presId="urn:microsoft.com/office/officeart/2005/8/layout/radial6"/>
    <dgm:cxn modelId="{D0827FAD-CA6F-45B7-BF28-9E27735488CB}" type="presParOf" srcId="{F4B68BA8-694B-4B7F-8215-68903FFCD2D7}" destId="{7F5EC8F6-F934-439A-8733-CECD51CC7F92}" srcOrd="14" destOrd="0" presId="urn:microsoft.com/office/officeart/2005/8/layout/radial6"/>
    <dgm:cxn modelId="{AB74F436-B1FE-49D4-B6AA-773E38804510}" type="presParOf" srcId="{F4B68BA8-694B-4B7F-8215-68903FFCD2D7}" destId="{7358D921-0DE0-409E-B985-6AF2A6E20719}" srcOrd="15" destOrd="0" presId="urn:microsoft.com/office/officeart/2005/8/layout/radial6"/>
    <dgm:cxn modelId="{EA060B43-1AC8-4CD6-B53C-851947943174}" type="presParOf" srcId="{F4B68BA8-694B-4B7F-8215-68903FFCD2D7}" destId="{1DCDC202-377F-4B05-8335-ADDFF1FBD8CC}" srcOrd="16" destOrd="0" presId="urn:microsoft.com/office/officeart/2005/8/layout/radial6"/>
    <dgm:cxn modelId="{94F84B16-ED6F-4BD9-9BF8-703E2C5CE943}" type="presParOf" srcId="{F4B68BA8-694B-4B7F-8215-68903FFCD2D7}" destId="{743E0B7E-27DA-4447-A0E7-2700867AA001}" srcOrd="17" destOrd="0" presId="urn:microsoft.com/office/officeart/2005/8/layout/radial6"/>
    <dgm:cxn modelId="{391CB470-C421-447E-8BFF-1262D32FBDDA}" type="presParOf" srcId="{F4B68BA8-694B-4B7F-8215-68903FFCD2D7}" destId="{7A58EFDA-EFC3-4137-B1C2-190D1C586493}" srcOrd="18" destOrd="0" presId="urn:microsoft.com/office/officeart/2005/8/layout/radial6"/>
    <dgm:cxn modelId="{15104579-E64C-45B5-B735-E9FFAC67DD46}" type="presParOf" srcId="{F4B68BA8-694B-4B7F-8215-68903FFCD2D7}" destId="{4F05B281-B6DB-45BB-A427-1BF92AADC139}" srcOrd="19" destOrd="0" presId="urn:microsoft.com/office/officeart/2005/8/layout/radial6"/>
    <dgm:cxn modelId="{BA68B634-8DF5-4D57-9BB1-47EFF67CE326}" type="presParOf" srcId="{F4B68BA8-694B-4B7F-8215-68903FFCD2D7}" destId="{FEDFE719-4F44-4DDA-B702-82A372856A51}" srcOrd="20" destOrd="0" presId="urn:microsoft.com/office/officeart/2005/8/layout/radial6"/>
    <dgm:cxn modelId="{B77A5DF2-9E52-4B18-A370-8919AE73C900}" type="presParOf" srcId="{F4B68BA8-694B-4B7F-8215-68903FFCD2D7}" destId="{C0575E5C-DEAA-49FF-9C6A-0DF4C03D040D}" srcOrd="21" destOrd="0" presId="urn:microsoft.com/office/officeart/2005/8/layout/radial6"/>
    <dgm:cxn modelId="{D63ADCC4-3D98-4ACF-865C-36239C67C131}" type="presParOf" srcId="{F4B68BA8-694B-4B7F-8215-68903FFCD2D7}" destId="{2D6C03BD-4023-431E-84F6-C080A9961C8A}" srcOrd="22" destOrd="0" presId="urn:microsoft.com/office/officeart/2005/8/layout/radial6"/>
    <dgm:cxn modelId="{2F4B6C5C-7927-4E64-B3EF-BDD90C18AFD0}" type="presParOf" srcId="{F4B68BA8-694B-4B7F-8215-68903FFCD2D7}" destId="{2578787D-F4B0-463A-AA6F-94706894BC8C}" srcOrd="23" destOrd="0" presId="urn:microsoft.com/office/officeart/2005/8/layout/radial6"/>
    <dgm:cxn modelId="{86E91F38-5B0E-4514-B7E2-75FF4549D821}" type="presParOf" srcId="{F4B68BA8-694B-4B7F-8215-68903FFCD2D7}" destId="{7C884431-F906-455C-AAF5-4FBEC1E13C27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354831" y="250779"/>
          <a:ext cx="3497407" cy="3497332"/>
        </a:xfrm>
        <a:prstGeom prst="ellipse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града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Градоначелник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Градско правобранилаштво</a:t>
          </a:r>
          <a:endParaRPr lang="en-US" sz="1600" kern="1200" dirty="0"/>
        </a:p>
      </dsp:txBody>
      <dsp:txXfrm>
        <a:off x="1867014" y="762951"/>
        <a:ext cx="2473041" cy="2472988"/>
      </dsp:txXfrm>
    </dsp:sp>
    <dsp:sp modelId="{6AE34D3E-FD5D-4402-89AF-BF559D3EC92D}">
      <dsp:nvSpPr>
        <dsp:cNvPr id="0" name=""/>
        <dsp:cNvSpPr/>
      </dsp:nvSpPr>
      <dsp:spPr>
        <a:xfrm>
          <a:off x="3350376" y="91438"/>
          <a:ext cx="388962" cy="388955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429356" y="3488263"/>
          <a:ext cx="281639" cy="281911"/>
        </a:xfrm>
        <a:prstGeom prst="ellipse">
          <a:avLst/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5077290" y="1670141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729582" y="3788151"/>
          <a:ext cx="388962" cy="388955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509360" y="644229"/>
          <a:ext cx="281639" cy="281911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621511" y="2256843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128105" y="666999"/>
          <a:ext cx="2202259" cy="1851435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Предшколска установа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Регионални центар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Установа „Сунце“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Установе културе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Туристичка организација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Месне заједнице</a:t>
          </a:r>
        </a:p>
      </dsp:txBody>
      <dsp:txXfrm>
        <a:off x="194408" y="938135"/>
        <a:ext cx="1557233" cy="1309163"/>
      </dsp:txXfrm>
    </dsp:sp>
    <dsp:sp modelId="{D4397D2C-6DDE-4A42-9855-5F94ADD7F1F8}">
      <dsp:nvSpPr>
        <dsp:cNvPr id="0" name=""/>
        <dsp:cNvSpPr/>
      </dsp:nvSpPr>
      <dsp:spPr>
        <a:xfrm>
          <a:off x="2956861" y="656486"/>
          <a:ext cx="388962" cy="3889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395435" y="2720157"/>
          <a:ext cx="703123" cy="703143"/>
        </a:xfrm>
        <a:prstGeom prst="ellipse">
          <a:avLst/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5210630" y="213191"/>
          <a:ext cx="1421858" cy="1421404"/>
        </a:xfrm>
        <a:prstGeom prst="ellipse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</dsp:txBody>
      <dsp:txXfrm>
        <a:off x="5418856" y="421351"/>
        <a:ext cx="1005406" cy="1005084"/>
      </dsp:txXfrm>
    </dsp:sp>
    <dsp:sp modelId="{4ABBCF6F-E7DA-4CE7-A2F5-6DD06BFAA1FA}">
      <dsp:nvSpPr>
        <dsp:cNvPr id="0" name=""/>
        <dsp:cNvSpPr/>
      </dsp:nvSpPr>
      <dsp:spPr>
        <a:xfrm>
          <a:off x="4576453" y="1194569"/>
          <a:ext cx="388962" cy="38895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128105" y="3556902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936698" y="3155690"/>
          <a:ext cx="281639" cy="281911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2026.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112904" y="210"/>
          <a:ext cx="1873027" cy="1439738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Средства из буџета града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rgbClr val="FF0000"/>
              </a:solidFill>
            </a:rPr>
            <a:t>(5.453.080.000</a:t>
          </a:r>
          <a:r>
            <a:rPr lang="sr-Cyrl-RS" sz="800" kern="1200" dirty="0">
              <a:solidFill>
                <a:srgbClr val="FF0000"/>
              </a:solidFill>
            </a:rPr>
            <a:t>)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387202" y="211055"/>
        <a:ext cx="1324431" cy="1018048"/>
      </dsp:txXfrm>
    </dsp:sp>
    <dsp:sp modelId="{98F3E7AB-6934-48FA-B82F-FBEAF1B2375D}">
      <dsp:nvSpPr>
        <dsp:cNvPr id="0" name=""/>
        <dsp:cNvSpPr/>
      </dsp:nvSpPr>
      <dsp:spPr>
        <a:xfrm>
          <a:off x="2102838" y="302555"/>
          <a:ext cx="835048" cy="835048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213524" y="621877"/>
        <a:ext cx="613676" cy="196404"/>
      </dsp:txXfrm>
    </dsp:sp>
    <dsp:sp modelId="{2F60A798-586E-4E47-B649-25F047F36835}">
      <dsp:nvSpPr>
        <dsp:cNvPr id="0" name=""/>
        <dsp:cNvSpPr/>
      </dsp:nvSpPr>
      <dsp:spPr>
        <a:xfrm>
          <a:off x="3024336" y="421"/>
          <a:ext cx="1984794" cy="1439738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Пренета средства из ранијих година</a:t>
          </a:r>
          <a:r>
            <a:rPr lang="sr-Cyrl-RS" sz="1200" kern="1200" dirty="0">
              <a:solidFill>
                <a:srgbClr val="FF0000"/>
              </a:solidFill>
            </a:rPr>
            <a:t> (749.920.</a:t>
          </a:r>
          <a:r>
            <a:rPr lang="sr-Latn-RS" sz="1200" kern="1200" dirty="0">
              <a:solidFill>
                <a:srgbClr val="FF0000"/>
              </a:solidFill>
            </a:rPr>
            <a:t>0</a:t>
          </a:r>
          <a:r>
            <a:rPr lang="sr-Cyrl-RS" sz="1200" kern="1200" dirty="0">
              <a:solidFill>
                <a:srgbClr val="FF0000"/>
              </a:solidFill>
            </a:rPr>
            <a:t>00) </a:t>
          </a:r>
          <a:endParaRPr lang="en-US" sz="1200" kern="1200" dirty="0">
            <a:solidFill>
              <a:srgbClr val="FF0000"/>
            </a:solidFill>
          </a:endParaRPr>
        </a:p>
      </dsp:txBody>
      <dsp:txXfrm>
        <a:off x="3315002" y="211266"/>
        <a:ext cx="1403462" cy="1018048"/>
      </dsp:txXfrm>
    </dsp:sp>
    <dsp:sp modelId="{41F09F99-3DCC-47E4-9188-F7D103A1F6E3}">
      <dsp:nvSpPr>
        <dsp:cNvPr id="0" name=""/>
        <dsp:cNvSpPr/>
      </dsp:nvSpPr>
      <dsp:spPr>
        <a:xfrm>
          <a:off x="5156493" y="302555"/>
          <a:ext cx="835048" cy="835048"/>
        </a:xfrm>
        <a:prstGeom prst="mathEqual">
          <a:avLst/>
        </a:prstGeom>
        <a:solidFill>
          <a:schemeClr val="accent4">
            <a:hueOff val="-1662103"/>
            <a:satOff val="-7124"/>
            <a:lumOff val="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267179" y="474575"/>
        <a:ext cx="613676" cy="491008"/>
      </dsp:txXfrm>
    </dsp:sp>
    <dsp:sp modelId="{2DB98FF9-EDB5-4EEE-AFA3-A57C7337F497}">
      <dsp:nvSpPr>
        <dsp:cNvPr id="0" name=""/>
        <dsp:cNvSpPr/>
      </dsp:nvSpPr>
      <dsp:spPr>
        <a:xfrm>
          <a:off x="6108448" y="18380"/>
          <a:ext cx="2131575" cy="1403399"/>
        </a:xfrm>
        <a:prstGeom prst="ellipse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Укупан буџет града </a:t>
          </a:r>
          <a:r>
            <a:rPr lang="sr-Cyrl-RS" sz="1600" kern="1200" dirty="0">
              <a:solidFill>
                <a:srgbClr val="FF0000"/>
              </a:solidFill>
            </a:rPr>
            <a:t>(6.203.000.00</a:t>
          </a:r>
          <a:r>
            <a:rPr lang="sr-Latn-RS" sz="1600" kern="1200" dirty="0">
              <a:solidFill>
                <a:srgbClr val="FF0000"/>
              </a:solidFill>
            </a:rPr>
            <a:t>0</a:t>
          </a:r>
          <a:r>
            <a:rPr lang="sr-Cyrl-RS" sz="1600" kern="1200" dirty="0">
              <a:solidFill>
                <a:srgbClr val="FF0000"/>
              </a:solidFill>
            </a:rPr>
            <a:t>)</a:t>
          </a:r>
          <a:endParaRPr lang="en-US" sz="1600" kern="1200" dirty="0">
            <a:solidFill>
              <a:srgbClr val="FF0000"/>
            </a:solidFill>
          </a:endParaRPr>
        </a:p>
      </dsp:txBody>
      <dsp:txXfrm>
        <a:off x="6420610" y="223903"/>
        <a:ext cx="1507251" cy="9923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99170"/>
          <a:ext cx="2124745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Порески приходи</a:t>
          </a:r>
          <a:endParaRPr lang="en-US" sz="1700" b="1" kern="1200" dirty="0"/>
        </a:p>
      </dsp:txBody>
      <dsp:txXfrm>
        <a:off x="4153" y="99170"/>
        <a:ext cx="2124745" cy="336600"/>
      </dsp:txXfrm>
    </dsp:sp>
    <dsp:sp modelId="{02385D1D-92EB-445D-B736-940004751C79}">
      <dsp:nvSpPr>
        <dsp:cNvPr id="0" name=""/>
        <dsp:cNvSpPr/>
      </dsp:nvSpPr>
      <dsp:spPr>
        <a:xfrm>
          <a:off x="2128898" y="15020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15020"/>
          <a:ext cx="5779306" cy="504900"/>
        </a:xfrm>
        <a:prstGeom prst="rect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15020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957165"/>
          <a:ext cx="2124745" cy="54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Донације и трансфери</a:t>
          </a:r>
          <a:endParaRPr lang="en-US" sz="1700" b="1" kern="1200" dirty="0"/>
        </a:p>
      </dsp:txBody>
      <dsp:txXfrm>
        <a:off x="4153" y="957165"/>
        <a:ext cx="2124745" cy="546975"/>
      </dsp:txXfrm>
    </dsp:sp>
    <dsp:sp modelId="{0E930D30-96BC-4D43-B65A-EE88C46DBE48}">
      <dsp:nvSpPr>
        <dsp:cNvPr id="0" name=""/>
        <dsp:cNvSpPr/>
      </dsp:nvSpPr>
      <dsp:spPr>
        <a:xfrm>
          <a:off x="2128898" y="581120"/>
          <a:ext cx="424949" cy="129906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581120"/>
          <a:ext cx="5779306" cy="1299065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сврхе).</a:t>
          </a:r>
          <a:endParaRPr lang="en-US" sz="1400" kern="1200" dirty="0"/>
        </a:p>
      </dsp:txBody>
      <dsp:txXfrm>
        <a:off x="2723827" y="581120"/>
        <a:ext cx="5779306" cy="1299065"/>
      </dsp:txXfrm>
    </dsp:sp>
    <dsp:sp modelId="{CCB8139E-CA19-491D-9FCD-6BF28923C725}">
      <dsp:nvSpPr>
        <dsp:cNvPr id="0" name=""/>
        <dsp:cNvSpPr/>
      </dsp:nvSpPr>
      <dsp:spPr>
        <a:xfrm>
          <a:off x="4153" y="2018304"/>
          <a:ext cx="2124745" cy="54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Непорески приходи</a:t>
          </a:r>
          <a:endParaRPr lang="en-US" sz="1700" b="1" kern="1200" dirty="0"/>
        </a:p>
      </dsp:txBody>
      <dsp:txXfrm>
        <a:off x="4153" y="2018304"/>
        <a:ext cx="2124745" cy="546975"/>
      </dsp:txXfrm>
    </dsp:sp>
    <dsp:sp modelId="{14D1633C-A097-4A5A-8269-B04E98857E56}">
      <dsp:nvSpPr>
        <dsp:cNvPr id="0" name=""/>
        <dsp:cNvSpPr/>
      </dsp:nvSpPr>
      <dsp:spPr>
        <a:xfrm>
          <a:off x="2128898" y="1941386"/>
          <a:ext cx="424949" cy="700811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1941386"/>
          <a:ext cx="5779306" cy="700811"/>
        </a:xfrm>
        <a:prstGeom prst="rect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r>
            <a:rPr lang="sr-Latn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1941386"/>
        <a:ext cx="5779306" cy="700811"/>
      </dsp:txXfrm>
    </dsp:sp>
    <dsp:sp modelId="{9312B733-3AEB-49F6-8245-08553BA2949B}">
      <dsp:nvSpPr>
        <dsp:cNvPr id="0" name=""/>
        <dsp:cNvSpPr/>
      </dsp:nvSpPr>
      <dsp:spPr>
        <a:xfrm>
          <a:off x="4153" y="2703397"/>
          <a:ext cx="2124745" cy="9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Примања од продаје нефинансијске имовине</a:t>
          </a:r>
          <a:endParaRPr lang="en-US" sz="1700" b="1" kern="1200" dirty="0"/>
        </a:p>
      </dsp:txBody>
      <dsp:txXfrm>
        <a:off x="4153" y="2703397"/>
        <a:ext cx="2124745" cy="988762"/>
      </dsp:txXfrm>
    </dsp:sp>
    <dsp:sp modelId="{435AB433-2559-485A-A03D-C32F36288071}">
      <dsp:nvSpPr>
        <dsp:cNvPr id="0" name=""/>
        <dsp:cNvSpPr/>
      </dsp:nvSpPr>
      <dsp:spPr>
        <a:xfrm>
          <a:off x="2128898" y="2703397"/>
          <a:ext cx="424949" cy="988762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703397"/>
          <a:ext cx="5779306" cy="988762"/>
        </a:xfrm>
        <a:prstGeom prst="rect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kern="1200" dirty="0">
            <a:solidFill>
              <a:schemeClr val="accent1">
                <a:lumMod val="40000"/>
                <a:lumOff val="60000"/>
              </a:schemeClr>
            </a:solidFill>
          </a:endParaRPr>
        </a:p>
      </dsp:txBody>
      <dsp:txXfrm>
        <a:off x="2723827" y="2703397"/>
        <a:ext cx="5779306" cy="988762"/>
      </dsp:txXfrm>
    </dsp:sp>
    <dsp:sp modelId="{EFAACCF6-3A6A-4536-89B0-F0A7C44F6BE1}">
      <dsp:nvSpPr>
        <dsp:cNvPr id="0" name=""/>
        <dsp:cNvSpPr/>
      </dsp:nvSpPr>
      <dsp:spPr>
        <a:xfrm>
          <a:off x="4153" y="3753360"/>
          <a:ext cx="2124745" cy="9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Примања од продаје финансијске имовине</a:t>
          </a:r>
          <a:endParaRPr lang="en-US" sz="1700" b="1" kern="1200" dirty="0"/>
        </a:p>
      </dsp:txBody>
      <dsp:txXfrm>
        <a:off x="4153" y="3753360"/>
        <a:ext cx="2124745" cy="988762"/>
      </dsp:txXfrm>
    </dsp:sp>
    <dsp:sp modelId="{6497CA82-45EE-4BD1-AEB4-CC3961FBFB74}">
      <dsp:nvSpPr>
        <dsp:cNvPr id="0" name=""/>
        <dsp:cNvSpPr/>
      </dsp:nvSpPr>
      <dsp:spPr>
        <a:xfrm>
          <a:off x="2128898" y="3753360"/>
          <a:ext cx="424949" cy="988762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753360"/>
          <a:ext cx="5779306" cy="98876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endParaRPr lang="en-US" sz="1400" kern="1200" dirty="0"/>
        </a:p>
      </dsp:txBody>
      <dsp:txXfrm>
        <a:off x="2723827" y="3753360"/>
        <a:ext cx="5779306" cy="988762"/>
      </dsp:txXfrm>
    </dsp:sp>
    <dsp:sp modelId="{939B76D1-BB33-4E50-9ECD-839FB5787B95}">
      <dsp:nvSpPr>
        <dsp:cNvPr id="0" name=""/>
        <dsp:cNvSpPr/>
      </dsp:nvSpPr>
      <dsp:spPr>
        <a:xfrm>
          <a:off x="4153" y="4803322"/>
          <a:ext cx="2124745" cy="778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Пренета средства из ранијих година</a:t>
          </a:r>
          <a:endParaRPr lang="en-US" sz="1700" b="1" kern="1200" dirty="0"/>
        </a:p>
      </dsp:txBody>
      <dsp:txXfrm>
        <a:off x="4153" y="4803322"/>
        <a:ext cx="2124745" cy="778387"/>
      </dsp:txXfrm>
    </dsp:sp>
    <dsp:sp modelId="{7845F59F-6101-48DE-ABCC-EC5351843F5B}">
      <dsp:nvSpPr>
        <dsp:cNvPr id="0" name=""/>
        <dsp:cNvSpPr/>
      </dsp:nvSpPr>
      <dsp:spPr>
        <a:xfrm>
          <a:off x="2128898" y="4803322"/>
          <a:ext cx="424949" cy="778387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03322"/>
          <a:ext cx="5779306" cy="77838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и примања буџета града који нису потрошени у претходној  буџетској години</a:t>
          </a:r>
          <a:endParaRPr lang="en-US" sz="1400" kern="1200" dirty="0"/>
        </a:p>
      </dsp:txBody>
      <dsp:txXfrm>
        <a:off x="2723827" y="4803322"/>
        <a:ext cx="5779306" cy="7783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2684970" y="1188642"/>
          <a:ext cx="2983054" cy="2983054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100" kern="1200" dirty="0"/>
            <a:t>Укупни приходи и примања са пренетим средствима из ранијих година  6.</a:t>
          </a:r>
          <a:r>
            <a:rPr lang="sr-Cyrl-RS" sz="2100" b="1" kern="1200" dirty="0"/>
            <a:t>203</a:t>
          </a:r>
          <a:r>
            <a:rPr lang="en-US" sz="2100" b="1" i="0" u="none" kern="1200" dirty="0"/>
            <a:t>.000.000 </a:t>
          </a:r>
          <a:r>
            <a:rPr lang="sr-Cyrl-RS" sz="2100" kern="1200" dirty="0"/>
            <a:t>динара</a:t>
          </a:r>
          <a:endParaRPr lang="en-US" sz="2100" kern="1200" dirty="0"/>
        </a:p>
      </dsp:txBody>
      <dsp:txXfrm>
        <a:off x="3121828" y="1625500"/>
        <a:ext cx="2109338" cy="2109338"/>
      </dsp:txXfrm>
    </dsp:sp>
    <dsp:sp modelId="{63432802-399F-407F-AC10-7219543A0326}">
      <dsp:nvSpPr>
        <dsp:cNvPr id="0" name=""/>
        <dsp:cNvSpPr/>
      </dsp:nvSpPr>
      <dsp:spPr>
        <a:xfrm>
          <a:off x="3369035" y="532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19"/>
                <a:satOff val="-125"/>
                <a:lumOff val="644"/>
                <a:alphaOff val="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19"/>
                <a:satOff val="-125"/>
                <a:lumOff val="644"/>
                <a:alphaOff val="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Приходи од  пореза  </a:t>
          </a:r>
          <a:r>
            <a:rPr lang="sr-Latn-RS" sz="1000" kern="1200" dirty="0"/>
            <a:t>4.</a:t>
          </a:r>
          <a:r>
            <a:rPr lang="sr-Cyrl-RS" sz="1000" kern="1200" dirty="0"/>
            <a:t>54</a:t>
          </a:r>
          <a:r>
            <a:rPr lang="sr-Latn-RS" sz="1000" kern="1200" dirty="0"/>
            <a:t>7.6</a:t>
          </a:r>
          <a:r>
            <a:rPr lang="sr-Cyrl-RS" sz="1000" kern="1200" dirty="0"/>
            <a:t>02</a:t>
          </a:r>
          <a:r>
            <a:rPr lang="sr-Latn-RS" sz="1000" kern="1200" dirty="0"/>
            <a:t>.</a:t>
          </a:r>
          <a:r>
            <a:rPr lang="sr-Cyrl-RS" sz="1000" kern="1200" dirty="0"/>
            <a:t>67</a:t>
          </a:r>
          <a:r>
            <a:rPr lang="sr-Latn-RS" sz="1000" kern="1200" dirty="0"/>
            <a:t>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3587464" y="218961"/>
        <a:ext cx="1054669" cy="1054669"/>
      </dsp:txXfrm>
    </dsp:sp>
    <dsp:sp modelId="{449BFEB2-6844-4A2C-8DC2-780280CBA079}">
      <dsp:nvSpPr>
        <dsp:cNvPr id="0" name=""/>
        <dsp:cNvSpPr/>
      </dsp:nvSpPr>
      <dsp:spPr>
        <a:xfrm>
          <a:off x="5051423" y="971859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38"/>
                <a:satOff val="-249"/>
                <a:lumOff val="1288"/>
                <a:alphaOff val="1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38"/>
                <a:satOff val="-249"/>
                <a:lumOff val="1288"/>
                <a:alphaOff val="1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Донације и трансфери </a:t>
          </a:r>
          <a:r>
            <a:rPr lang="sr-Cyrl-RS" sz="1000" b="1" kern="1200" dirty="0"/>
            <a:t>557</a:t>
          </a:r>
          <a:r>
            <a:rPr lang="en-US" sz="1000" b="1" i="0" u="none" kern="1200" dirty="0"/>
            <a:t>.</a:t>
          </a:r>
          <a:r>
            <a:rPr lang="sr-Cyrl-RS" sz="1000" b="1" i="0" u="none" kern="1200" dirty="0"/>
            <a:t>7</a:t>
          </a:r>
          <a:r>
            <a:rPr lang="en-US" sz="1000" b="1" i="0" u="none" kern="1200" dirty="0"/>
            <a:t>7</a:t>
          </a:r>
          <a:r>
            <a:rPr lang="sr-Cyrl-RS" sz="1000" b="1" i="0" u="none" kern="1200" dirty="0"/>
            <a:t>8</a:t>
          </a:r>
          <a:r>
            <a:rPr lang="en-US" sz="1000" b="1" i="0" u="none" kern="1200" dirty="0"/>
            <a:t>.</a:t>
          </a:r>
          <a:r>
            <a:rPr lang="sr-Cyrl-RS" sz="1000" b="1" i="0" u="none" kern="1200" dirty="0"/>
            <a:t>43</a:t>
          </a:r>
          <a:r>
            <a:rPr lang="en-US" sz="1000" b="1" i="0" u="none" kern="1200" dirty="0"/>
            <a:t>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5269852" y="1190288"/>
        <a:ext cx="1054669" cy="1054669"/>
      </dsp:txXfrm>
    </dsp:sp>
    <dsp:sp modelId="{9DDE88A7-5745-4E4F-A7A8-F71A4DA0D5F2}">
      <dsp:nvSpPr>
        <dsp:cNvPr id="0" name=""/>
        <dsp:cNvSpPr/>
      </dsp:nvSpPr>
      <dsp:spPr>
        <a:xfrm>
          <a:off x="5065448" y="2898785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56"/>
                <a:satOff val="-374"/>
                <a:lumOff val="1932"/>
                <a:alphaOff val="1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56"/>
                <a:satOff val="-374"/>
                <a:lumOff val="1932"/>
                <a:alphaOff val="1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Други приходи и меморандумске ставке </a:t>
          </a:r>
          <a:r>
            <a:rPr lang="sr-Latn-RS" sz="1000" b="1" i="0" u="none" kern="1200" dirty="0"/>
            <a:t>3</a:t>
          </a:r>
          <a:r>
            <a:rPr lang="sr-Cyrl-RS" sz="1000" b="1" i="0" u="none" kern="1200" dirty="0"/>
            <a:t>45</a:t>
          </a:r>
          <a:r>
            <a:rPr lang="sr-Latn-RS" sz="1000" b="1" i="0" u="none" kern="1200" dirty="0"/>
            <a:t>.</a:t>
          </a:r>
          <a:r>
            <a:rPr lang="sr-Cyrl-RS" sz="1000" b="1" i="0" u="none" kern="1200" dirty="0"/>
            <a:t>501</a:t>
          </a:r>
          <a:r>
            <a:rPr lang="en-US" sz="1000" b="1" i="0" u="none" kern="1200" dirty="0"/>
            <a:t>.000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5283877" y="3117214"/>
        <a:ext cx="1054669" cy="1054669"/>
      </dsp:txXfrm>
    </dsp:sp>
    <dsp:sp modelId="{72DE4213-15E1-4436-8045-C055E8A54EDE}">
      <dsp:nvSpPr>
        <dsp:cNvPr id="0" name=""/>
        <dsp:cNvSpPr/>
      </dsp:nvSpPr>
      <dsp:spPr>
        <a:xfrm>
          <a:off x="3369035" y="3885841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75"/>
                <a:satOff val="-499"/>
                <a:lumOff val="2577"/>
                <a:alphaOff val="2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75"/>
                <a:satOff val="-499"/>
                <a:lumOff val="2577"/>
                <a:alphaOff val="2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нефинансијске имовине </a:t>
          </a:r>
          <a:r>
            <a:rPr lang="en-US" sz="1000" b="1" i="0" u="none" kern="1200" dirty="0"/>
            <a:t>1.3</a:t>
          </a:r>
          <a:r>
            <a:rPr lang="sr-Cyrl-RS" sz="1000" b="1" i="0" u="none" kern="1200" dirty="0"/>
            <a:t>96</a:t>
          </a:r>
          <a:r>
            <a:rPr lang="sr-Latn-RS" sz="1000" b="1" i="0" u="none" kern="1200" dirty="0"/>
            <a:t>.</a:t>
          </a:r>
          <a:r>
            <a:rPr lang="sr-Cyrl-RS" sz="1000" b="1" i="0" u="none" kern="1200" dirty="0"/>
            <a:t>9</a:t>
          </a:r>
          <a:r>
            <a:rPr lang="sr-Latn-RS" sz="1000" b="1" i="0" u="none" kern="1200" dirty="0"/>
            <a:t>00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3587464" y="4104270"/>
        <a:ext cx="1054669" cy="1054669"/>
      </dsp:txXfrm>
    </dsp:sp>
    <dsp:sp modelId="{91CFC9CD-FF79-40EF-A271-A8DBB0423AC2}">
      <dsp:nvSpPr>
        <dsp:cNvPr id="0" name=""/>
        <dsp:cNvSpPr/>
      </dsp:nvSpPr>
      <dsp:spPr>
        <a:xfrm>
          <a:off x="1696207" y="2896863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94"/>
                <a:satOff val="-623"/>
                <a:lumOff val="3221"/>
                <a:alphaOff val="2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94"/>
                <a:satOff val="-623"/>
                <a:lumOff val="3221"/>
                <a:alphaOff val="2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финансијске имовине</a:t>
          </a:r>
          <a:r>
            <a:rPr lang="sr-Latn-RS" sz="1000" kern="1200" dirty="0"/>
            <a:t> </a:t>
          </a:r>
          <a:r>
            <a:rPr lang="sr-Cyrl-RS" sz="1000" b="1" kern="1200" dirty="0"/>
            <a:t>801.000</a:t>
          </a:r>
          <a:r>
            <a:rPr lang="sr-Latn-RS" sz="1000" kern="1200" dirty="0"/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914636" y="3115292"/>
        <a:ext cx="1054669" cy="1054669"/>
      </dsp:txXfrm>
    </dsp:sp>
    <dsp:sp modelId="{FC69A2CE-A671-47B5-8CD8-544465E52E9C}">
      <dsp:nvSpPr>
        <dsp:cNvPr id="0" name=""/>
        <dsp:cNvSpPr/>
      </dsp:nvSpPr>
      <dsp:spPr>
        <a:xfrm>
          <a:off x="1686647" y="971859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113"/>
                <a:satOff val="-748"/>
                <a:lumOff val="3865"/>
                <a:alphaOff val="3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113"/>
                <a:satOff val="-748"/>
                <a:lumOff val="3865"/>
                <a:alphaOff val="3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Пренета средства из ранијих година</a:t>
          </a:r>
          <a:r>
            <a:rPr lang="sr-Latn-RS" sz="1000" kern="1200" dirty="0"/>
            <a:t> </a:t>
          </a:r>
          <a:r>
            <a:rPr lang="sr-Cyrl-RS" sz="1000" b="1" kern="1200" dirty="0"/>
            <a:t>749</a:t>
          </a:r>
          <a:r>
            <a:rPr lang="en-US" sz="1000" b="1" i="0" u="none" kern="1200" dirty="0"/>
            <a:t>.</a:t>
          </a:r>
          <a:r>
            <a:rPr lang="sr-Cyrl-RS" sz="1000" b="1" i="0" u="none" kern="1200" dirty="0"/>
            <a:t>920</a:t>
          </a:r>
          <a:r>
            <a:rPr lang="en-US" sz="1000" b="1" i="0" u="none" kern="1200" dirty="0"/>
            <a:t>.000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905076" y="1190288"/>
        <a:ext cx="1054669" cy="10546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44597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Расходи за запослене</a:t>
          </a:r>
          <a:endParaRPr lang="en-US" sz="1900" b="1" kern="1200" dirty="0"/>
        </a:p>
      </dsp:txBody>
      <dsp:txXfrm>
        <a:off x="0" y="44597"/>
        <a:ext cx="2055390" cy="611325"/>
      </dsp:txXfrm>
    </dsp:sp>
    <dsp:sp modelId="{02385D1D-92EB-445D-B736-940004751C79}">
      <dsp:nvSpPr>
        <dsp:cNvPr id="0" name=""/>
        <dsp:cNvSpPr/>
      </dsp:nvSpPr>
      <dsp:spPr>
        <a:xfrm>
          <a:off x="2055390" y="44597"/>
          <a:ext cx="411078" cy="61132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44597"/>
          <a:ext cx="5590663" cy="611325"/>
        </a:xfrm>
        <a:prstGeom prst="rect">
          <a:avLst/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44597"/>
        <a:ext cx="5590663" cy="611325"/>
      </dsp:txXfrm>
    </dsp:sp>
    <dsp:sp modelId="{F40D94EA-52E0-4740-A924-EAF350BDF213}">
      <dsp:nvSpPr>
        <dsp:cNvPr id="0" name=""/>
        <dsp:cNvSpPr/>
      </dsp:nvSpPr>
      <dsp:spPr>
        <a:xfrm>
          <a:off x="0" y="752978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Коришћење роба и услуга </a:t>
          </a:r>
          <a:endParaRPr lang="en-US" sz="1900" kern="1200" dirty="0"/>
        </a:p>
      </dsp:txBody>
      <dsp:txXfrm>
        <a:off x="0" y="752978"/>
        <a:ext cx="2055390" cy="611325"/>
      </dsp:txXfrm>
    </dsp:sp>
    <dsp:sp modelId="{0E930D30-96BC-4D43-B65A-EE88C46DBE48}">
      <dsp:nvSpPr>
        <dsp:cNvPr id="0" name=""/>
        <dsp:cNvSpPr/>
      </dsp:nvSpPr>
      <dsp:spPr>
        <a:xfrm>
          <a:off x="2055390" y="724322"/>
          <a:ext cx="411078" cy="66863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724322"/>
          <a:ext cx="5590663" cy="668636"/>
        </a:xfrm>
        <a:prstGeom prst="rect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724322"/>
        <a:ext cx="5590663" cy="668636"/>
      </dsp:txXfrm>
    </dsp:sp>
    <dsp:sp modelId="{CCB8139E-CA19-491D-9FCD-6BF28923C725}">
      <dsp:nvSpPr>
        <dsp:cNvPr id="0" name=""/>
        <dsp:cNvSpPr/>
      </dsp:nvSpPr>
      <dsp:spPr>
        <a:xfrm>
          <a:off x="0" y="1490015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Дотације и трансфери</a:t>
          </a:r>
          <a:endParaRPr lang="en-US" sz="1900" b="1" kern="1200" dirty="0"/>
        </a:p>
      </dsp:txBody>
      <dsp:txXfrm>
        <a:off x="0" y="1490015"/>
        <a:ext cx="2055390" cy="611325"/>
      </dsp:txXfrm>
    </dsp:sp>
    <dsp:sp modelId="{14D1633C-A097-4A5A-8269-B04E98857E56}">
      <dsp:nvSpPr>
        <dsp:cNvPr id="0" name=""/>
        <dsp:cNvSpPr/>
      </dsp:nvSpPr>
      <dsp:spPr>
        <a:xfrm>
          <a:off x="2055390" y="1461359"/>
          <a:ext cx="411078" cy="66863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461359"/>
          <a:ext cx="5590663" cy="668636"/>
        </a:xfrm>
        <a:prstGeom prst="rect">
          <a:avLst/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 нивоа</a:t>
          </a:r>
          <a:r>
            <a:rPr lang="sr-Cyrl-RS" sz="1400" kern="1200" dirty="0"/>
            <a:t> као што су школе, центар за социјални рад.</a:t>
          </a:r>
          <a:r>
            <a:rPr lang="en-US" sz="1400" kern="1200" dirty="0"/>
            <a:t> </a:t>
          </a:r>
        </a:p>
      </dsp:txBody>
      <dsp:txXfrm>
        <a:off x="2630900" y="1461359"/>
        <a:ext cx="5590663" cy="668636"/>
      </dsp:txXfrm>
    </dsp:sp>
    <dsp:sp modelId="{9312B733-3AEB-49F6-8245-08553BA2949B}">
      <dsp:nvSpPr>
        <dsp:cNvPr id="0" name=""/>
        <dsp:cNvSpPr/>
      </dsp:nvSpPr>
      <dsp:spPr>
        <a:xfrm>
          <a:off x="0" y="2198395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Остали расходи</a:t>
          </a:r>
          <a:endParaRPr lang="en-US" sz="1900" b="1" kern="1200" dirty="0"/>
        </a:p>
      </dsp:txBody>
      <dsp:txXfrm>
        <a:off x="0" y="2198395"/>
        <a:ext cx="2055390" cy="611325"/>
      </dsp:txXfrm>
    </dsp:sp>
    <dsp:sp modelId="{435AB433-2559-485A-A03D-C32F36288071}">
      <dsp:nvSpPr>
        <dsp:cNvPr id="0" name=""/>
        <dsp:cNvSpPr/>
      </dsp:nvSpPr>
      <dsp:spPr>
        <a:xfrm>
          <a:off x="2055390" y="2198395"/>
          <a:ext cx="411078" cy="61132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198395"/>
          <a:ext cx="5590663" cy="61132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198395"/>
        <a:ext cx="5590663" cy="611325"/>
      </dsp:txXfrm>
    </dsp:sp>
    <dsp:sp modelId="{EFAACCF6-3A6A-4536-89B0-F0A7C44F6BE1}">
      <dsp:nvSpPr>
        <dsp:cNvPr id="0" name=""/>
        <dsp:cNvSpPr/>
      </dsp:nvSpPr>
      <dsp:spPr>
        <a:xfrm>
          <a:off x="0" y="2931024"/>
          <a:ext cx="2057400" cy="37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Субвенције</a:t>
          </a:r>
          <a:endParaRPr lang="en-US" sz="1900" b="1" kern="1200" dirty="0"/>
        </a:p>
      </dsp:txBody>
      <dsp:txXfrm>
        <a:off x="0" y="2931024"/>
        <a:ext cx="2057400" cy="376200"/>
      </dsp:txXfrm>
    </dsp:sp>
    <dsp:sp modelId="{6497CA82-45EE-4BD1-AEB4-CC3961FBFB74}">
      <dsp:nvSpPr>
        <dsp:cNvPr id="0" name=""/>
        <dsp:cNvSpPr/>
      </dsp:nvSpPr>
      <dsp:spPr>
        <a:xfrm>
          <a:off x="2057399" y="2878120"/>
          <a:ext cx="411480" cy="48200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78120"/>
          <a:ext cx="5596128" cy="482006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</a:t>
          </a:r>
          <a:r>
            <a:rPr lang="en-US" sz="1400" kern="1200" dirty="0"/>
            <a:t> </a:t>
          </a:r>
          <a:r>
            <a:rPr lang="sr-Cyrl-RS" sz="1400" kern="1200" dirty="0"/>
            <a:t>јавним предузећима</a:t>
          </a:r>
          <a:r>
            <a:rPr lang="ru-RU" sz="1400" kern="1200" dirty="0"/>
            <a:t> и пољопривредним произвођачима. </a:t>
          </a:r>
          <a:endParaRPr lang="en-US" sz="1400" kern="1200" dirty="0"/>
        </a:p>
      </dsp:txBody>
      <dsp:txXfrm>
        <a:off x="2633471" y="2878120"/>
        <a:ext cx="5596128" cy="482006"/>
      </dsp:txXfrm>
    </dsp:sp>
    <dsp:sp modelId="{939B76D1-BB33-4E50-9ECD-839FB5787B95}">
      <dsp:nvSpPr>
        <dsp:cNvPr id="0" name=""/>
        <dsp:cNvSpPr/>
      </dsp:nvSpPr>
      <dsp:spPr>
        <a:xfrm>
          <a:off x="0" y="3428527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Социјална заштита</a:t>
          </a:r>
          <a:endParaRPr lang="en-US" sz="1900" b="1" kern="1200" dirty="0"/>
        </a:p>
      </dsp:txBody>
      <dsp:txXfrm>
        <a:off x="0" y="3428527"/>
        <a:ext cx="2055390" cy="611325"/>
      </dsp:txXfrm>
    </dsp:sp>
    <dsp:sp modelId="{7845F59F-6101-48DE-ABCC-EC5351843F5B}">
      <dsp:nvSpPr>
        <dsp:cNvPr id="0" name=""/>
        <dsp:cNvSpPr/>
      </dsp:nvSpPr>
      <dsp:spPr>
        <a:xfrm>
          <a:off x="2055390" y="3428527"/>
          <a:ext cx="411078" cy="61132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28527"/>
          <a:ext cx="5590663" cy="61132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28527"/>
        <a:ext cx="5590663" cy="611325"/>
      </dsp:txXfrm>
    </dsp:sp>
    <dsp:sp modelId="{B471A916-B6F4-4017-A447-E2C98CEE19B9}">
      <dsp:nvSpPr>
        <dsp:cNvPr id="0" name=""/>
        <dsp:cNvSpPr/>
      </dsp:nvSpPr>
      <dsp:spPr>
        <a:xfrm>
          <a:off x="0" y="4136908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Буџетска резерва</a:t>
          </a:r>
          <a:endParaRPr lang="en-US" sz="1900" b="1" kern="1200" dirty="0"/>
        </a:p>
      </dsp:txBody>
      <dsp:txXfrm>
        <a:off x="0" y="4136908"/>
        <a:ext cx="2055390" cy="611325"/>
      </dsp:txXfrm>
    </dsp:sp>
    <dsp:sp modelId="{7F976215-9D17-4223-A92A-D3302071B429}">
      <dsp:nvSpPr>
        <dsp:cNvPr id="0" name=""/>
        <dsp:cNvSpPr/>
      </dsp:nvSpPr>
      <dsp:spPr>
        <a:xfrm>
          <a:off x="2055390" y="4108252"/>
          <a:ext cx="411078" cy="66863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4108252"/>
          <a:ext cx="5590663" cy="66863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Буџетска резерва </a:t>
          </a:r>
          <a:r>
            <a:rPr lang="sr-Cyrl-RS" sz="14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400" kern="1200" dirty="0"/>
        </a:p>
      </dsp:txBody>
      <dsp:txXfrm>
        <a:off x="2630900" y="4108252"/>
        <a:ext cx="5590663" cy="668636"/>
      </dsp:txXfrm>
    </dsp:sp>
    <dsp:sp modelId="{320B77C6-F8A0-4CEB-8B55-79E4A1BAF9E9}">
      <dsp:nvSpPr>
        <dsp:cNvPr id="0" name=""/>
        <dsp:cNvSpPr/>
      </dsp:nvSpPr>
      <dsp:spPr>
        <a:xfrm>
          <a:off x="0" y="4893048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Капитални издаци</a:t>
          </a:r>
          <a:endParaRPr lang="en-US" sz="1900" b="1" kern="1200" dirty="0"/>
        </a:p>
      </dsp:txBody>
      <dsp:txXfrm>
        <a:off x="0" y="4893048"/>
        <a:ext cx="2055390" cy="611325"/>
      </dsp:txXfrm>
    </dsp:sp>
    <dsp:sp modelId="{803A06C6-F698-48F4-A91D-0B2B17EECBA4}">
      <dsp:nvSpPr>
        <dsp:cNvPr id="0" name=""/>
        <dsp:cNvSpPr/>
      </dsp:nvSpPr>
      <dsp:spPr>
        <a:xfrm>
          <a:off x="2055390" y="4845288"/>
          <a:ext cx="411078" cy="706844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845288"/>
          <a:ext cx="5590663" cy="70684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Капитални издаци </a:t>
          </a:r>
          <a:r>
            <a:rPr lang="sr-Cyrl-RS" sz="1400" kern="1200" dirty="0"/>
            <a:t>су трошкови за изградњу нових, или инвестиционо одржавање постојећих објеката, набавку опреме, машина</a:t>
          </a:r>
          <a:r>
            <a:rPr lang="en-US" sz="1400" kern="1200" dirty="0"/>
            <a:t>,</a:t>
          </a:r>
          <a:r>
            <a:rPr lang="sr-Cyrl-RS" sz="1400" kern="1200" dirty="0"/>
            <a:t> земљишта и слично</a:t>
          </a:r>
          <a:r>
            <a:rPr lang="sr-Cyrl-RS" sz="1700" kern="1200" dirty="0"/>
            <a:t>.</a:t>
          </a:r>
          <a:endParaRPr lang="en-US" sz="1700" kern="1200" dirty="0"/>
        </a:p>
      </dsp:txBody>
      <dsp:txXfrm>
        <a:off x="2630900" y="4845288"/>
        <a:ext cx="5590663" cy="7068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84431-F906-455C-AAF5-4FBEC1E13C27}">
      <dsp:nvSpPr>
        <dsp:cNvPr id="0" name=""/>
        <dsp:cNvSpPr/>
      </dsp:nvSpPr>
      <dsp:spPr>
        <a:xfrm>
          <a:off x="1614220" y="506306"/>
          <a:ext cx="4243889" cy="4243889"/>
        </a:xfrm>
        <a:prstGeom prst="blockArc">
          <a:avLst>
            <a:gd name="adj1" fmla="val 13095954"/>
            <a:gd name="adj2" fmla="val 15932588"/>
            <a:gd name="adj3" fmla="val 3432"/>
          </a:avLst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1467513" y="673184"/>
          <a:ext cx="4243889" cy="4243889"/>
        </a:xfrm>
        <a:prstGeom prst="blockArc">
          <a:avLst>
            <a:gd name="adj1" fmla="val 10983082"/>
            <a:gd name="adj2" fmla="val 13462390"/>
            <a:gd name="adj3" fmla="val 3432"/>
          </a:avLst>
        </a:prstGeom>
        <a:solidFill>
          <a:schemeClr val="accent3">
            <a:hueOff val="-240718"/>
            <a:satOff val="-6507"/>
            <a:lumOff val="-134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8EFDA-EFC3-4137-B1C2-190D1C586493}">
      <dsp:nvSpPr>
        <dsp:cNvPr id="0" name=""/>
        <dsp:cNvSpPr/>
      </dsp:nvSpPr>
      <dsp:spPr>
        <a:xfrm>
          <a:off x="1470296" y="535204"/>
          <a:ext cx="4243889" cy="4243889"/>
        </a:xfrm>
        <a:prstGeom prst="blockArc">
          <a:avLst>
            <a:gd name="adj1" fmla="val 8176294"/>
            <a:gd name="adj2" fmla="val 10755551"/>
            <a:gd name="adj3" fmla="val 3432"/>
          </a:avLst>
        </a:prstGeom>
        <a:solidFill>
          <a:schemeClr val="accent3">
            <a:hueOff val="-200598"/>
            <a:satOff val="-5423"/>
            <a:lumOff val="-112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8D921-0DE0-409E-B985-6AF2A6E20719}">
      <dsp:nvSpPr>
        <dsp:cNvPr id="0" name=""/>
        <dsp:cNvSpPr/>
      </dsp:nvSpPr>
      <dsp:spPr>
        <a:xfrm>
          <a:off x="1437934" y="502116"/>
          <a:ext cx="4243889" cy="4243889"/>
        </a:xfrm>
        <a:prstGeom prst="blockArc">
          <a:avLst>
            <a:gd name="adj1" fmla="val 5400000"/>
            <a:gd name="adj2" fmla="val 8100000"/>
            <a:gd name="adj3" fmla="val 3432"/>
          </a:avLst>
        </a:prstGeom>
        <a:solidFill>
          <a:schemeClr val="accent3">
            <a:hueOff val="-160478"/>
            <a:satOff val="-4338"/>
            <a:lumOff val="-896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1B77D-FE62-4E62-91AB-A60721A0AB02}">
      <dsp:nvSpPr>
        <dsp:cNvPr id="0" name=""/>
        <dsp:cNvSpPr/>
      </dsp:nvSpPr>
      <dsp:spPr>
        <a:xfrm>
          <a:off x="1437934" y="502116"/>
          <a:ext cx="4243889" cy="4243889"/>
        </a:xfrm>
        <a:prstGeom prst="blockArc">
          <a:avLst>
            <a:gd name="adj1" fmla="val 2700000"/>
            <a:gd name="adj2" fmla="val 5400000"/>
            <a:gd name="adj3" fmla="val 3432"/>
          </a:avLst>
        </a:prstGeom>
        <a:solidFill>
          <a:schemeClr val="accent3">
            <a:hueOff val="-120359"/>
            <a:satOff val="-3254"/>
            <a:lumOff val="-67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4501EC-7C69-4487-B3AD-E749A1886242}">
      <dsp:nvSpPr>
        <dsp:cNvPr id="0" name=""/>
        <dsp:cNvSpPr/>
      </dsp:nvSpPr>
      <dsp:spPr>
        <a:xfrm>
          <a:off x="1440895" y="499160"/>
          <a:ext cx="4243889" cy="4243889"/>
        </a:xfrm>
        <a:prstGeom prst="blockArc">
          <a:avLst>
            <a:gd name="adj1" fmla="val 21453741"/>
            <a:gd name="adj2" fmla="val 2706897"/>
            <a:gd name="adj3" fmla="val 3432"/>
          </a:avLst>
        </a:prstGeom>
        <a:solidFill>
          <a:schemeClr val="accent3">
            <a:hueOff val="-80239"/>
            <a:satOff val="-2169"/>
            <a:lumOff val="-44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1441168" y="505343"/>
          <a:ext cx="4243889" cy="4243889"/>
        </a:xfrm>
        <a:prstGeom prst="blockArc">
          <a:avLst>
            <a:gd name="adj1" fmla="val 18892469"/>
            <a:gd name="adj2" fmla="val 21443540"/>
            <a:gd name="adj3" fmla="val 3432"/>
          </a:avLst>
        </a:prstGeom>
        <a:solidFill>
          <a:schemeClr val="accent3">
            <a:hueOff val="-40120"/>
            <a:satOff val="-1085"/>
            <a:lumOff val="-22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8F43A-62F7-4C00-B8FB-9C0EC035E19A}">
      <dsp:nvSpPr>
        <dsp:cNvPr id="0" name=""/>
        <dsp:cNvSpPr/>
      </dsp:nvSpPr>
      <dsp:spPr>
        <a:xfrm>
          <a:off x="1448503" y="512610"/>
          <a:ext cx="4243889" cy="4243889"/>
        </a:xfrm>
        <a:prstGeom prst="blockArc">
          <a:avLst>
            <a:gd name="adj1" fmla="val 16206022"/>
            <a:gd name="adj2" fmla="val 18875449"/>
            <a:gd name="adj3" fmla="val 34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2666272" y="1558557"/>
          <a:ext cx="1903334" cy="19504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>
              <a:solidFill>
                <a:schemeClr val="bg1"/>
              </a:solidFill>
            </a:rPr>
            <a:t>Укупни расходи и издаци 6</a:t>
          </a:r>
          <a:r>
            <a:rPr lang="en-US" sz="1600" kern="1200" dirty="0">
              <a:solidFill>
                <a:schemeClr val="bg1"/>
              </a:solidFill>
            </a:rPr>
            <a:t>.</a:t>
          </a:r>
          <a:r>
            <a:rPr lang="sr-Cyrl-RS" sz="1600" kern="1200" dirty="0">
              <a:solidFill>
                <a:schemeClr val="bg1"/>
              </a:solidFill>
            </a:rPr>
            <a:t>203</a:t>
          </a:r>
          <a:r>
            <a:rPr lang="en-US" sz="1600" kern="1200" dirty="0">
              <a:solidFill>
                <a:schemeClr val="bg1"/>
              </a:solidFill>
            </a:rPr>
            <a:t>.000.000</a:t>
          </a:r>
        </a:p>
      </dsp:txBody>
      <dsp:txXfrm>
        <a:off x="2945009" y="1844199"/>
        <a:ext cx="1345860" cy="1379199"/>
      </dsp:txXfrm>
    </dsp:sp>
    <dsp:sp modelId="{34303F96-D55B-49A1-AA05-0DC46E98B934}">
      <dsp:nvSpPr>
        <dsp:cNvPr id="0" name=""/>
        <dsp:cNvSpPr/>
      </dsp:nvSpPr>
      <dsp:spPr>
        <a:xfrm>
          <a:off x="2761564" y="-145259"/>
          <a:ext cx="1625072" cy="138857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Расходи за запослене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en-US" sz="1000" b="1" i="0" u="none" kern="1200" dirty="0"/>
            <a:t>1.582.091.647 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2999550" y="58093"/>
        <a:ext cx="1149100" cy="981867"/>
      </dsp:txXfrm>
    </dsp:sp>
    <dsp:sp modelId="{73F305AC-CFDC-45B1-8AB8-6FABD1C99179}">
      <dsp:nvSpPr>
        <dsp:cNvPr id="0" name=""/>
        <dsp:cNvSpPr/>
      </dsp:nvSpPr>
      <dsp:spPr>
        <a:xfrm>
          <a:off x="4259976" y="432393"/>
          <a:ext cx="1549192" cy="1433945"/>
        </a:xfrm>
        <a:prstGeom prst="ellipse">
          <a:avLst/>
        </a:prstGeom>
        <a:solidFill>
          <a:schemeClr val="accent3">
            <a:hueOff val="-40120"/>
            <a:satOff val="-1085"/>
            <a:lumOff val="-224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Коришћење услуга </a:t>
          </a:r>
          <a:r>
            <a:rPr lang="sr-Cyrl-RS" sz="1000" kern="1200" dirty="0">
              <a:solidFill>
                <a:schemeClr val="bg1"/>
              </a:solidFill>
            </a:rPr>
            <a:t>и роба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en-US" sz="1000" b="1" i="0" u="none" kern="1200" dirty="0"/>
            <a:t>1.922.919.800 </a:t>
          </a:r>
          <a:endParaRPr lang="sr-Cyrl-R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4486850" y="642389"/>
        <a:ext cx="1095444" cy="1013953"/>
      </dsp:txXfrm>
    </dsp:sp>
    <dsp:sp modelId="{27252CB8-3B0D-47C4-B859-C2CB96FCEBD8}">
      <dsp:nvSpPr>
        <dsp:cNvPr id="0" name=""/>
        <dsp:cNvSpPr/>
      </dsp:nvSpPr>
      <dsp:spPr>
        <a:xfrm>
          <a:off x="4846445" y="1874863"/>
          <a:ext cx="1600079" cy="1315078"/>
        </a:xfrm>
        <a:prstGeom prst="ellipse">
          <a:avLst/>
        </a:prstGeom>
        <a:solidFill>
          <a:schemeClr val="accent3">
            <a:hueOff val="-80239"/>
            <a:satOff val="-2169"/>
            <a:lumOff val="-44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Субвенције </a:t>
          </a:r>
          <a:r>
            <a:rPr lang="en-US" sz="1000" b="1" i="0" u="none" kern="1200" dirty="0"/>
            <a:t>309.356.363 </a:t>
          </a:r>
          <a:r>
            <a:rPr lang="sr-Cyrl-RS" sz="1000" b="0" i="0" u="none" kern="1200" dirty="0"/>
            <a:t>динара</a:t>
          </a:r>
          <a:endParaRPr lang="en-US" sz="1000" b="0" kern="1200" dirty="0">
            <a:solidFill>
              <a:schemeClr val="bg1"/>
            </a:solidFill>
          </a:endParaRPr>
        </a:p>
      </dsp:txBody>
      <dsp:txXfrm>
        <a:off x="5080771" y="2067452"/>
        <a:ext cx="1131427" cy="929900"/>
      </dsp:txXfrm>
    </dsp:sp>
    <dsp:sp modelId="{164D64FD-51CB-47D8-876A-C22BDB749D72}">
      <dsp:nvSpPr>
        <dsp:cNvPr id="0" name=""/>
        <dsp:cNvSpPr/>
      </dsp:nvSpPr>
      <dsp:spPr>
        <a:xfrm>
          <a:off x="4234067" y="3444977"/>
          <a:ext cx="1601009" cy="1307553"/>
        </a:xfrm>
        <a:prstGeom prst="ellipse">
          <a:avLst/>
        </a:prstGeom>
        <a:solidFill>
          <a:schemeClr val="accent3">
            <a:hueOff val="-120359"/>
            <a:satOff val="-3254"/>
            <a:lumOff val="-672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b="1" i="0" u="none" kern="1200" dirty="0"/>
            <a:t>Дотације и трансфери 844</a:t>
          </a:r>
          <a:r>
            <a:rPr lang="en-US" sz="1000" b="1" i="0" u="none" kern="1200" dirty="0"/>
            <a:t>.6</a:t>
          </a:r>
          <a:r>
            <a:rPr lang="sr-Cyrl-RS" sz="1000" b="1" i="0" u="none" kern="1200" dirty="0"/>
            <a:t>76</a:t>
          </a:r>
          <a:r>
            <a:rPr lang="en-US" sz="1000" b="1" i="0" u="none" kern="1200" dirty="0"/>
            <a:t>.</a:t>
          </a:r>
          <a:r>
            <a:rPr lang="sr-Cyrl-RS" sz="1000" b="1" i="0" u="none" kern="1200" dirty="0"/>
            <a:t>0</a:t>
          </a:r>
          <a:r>
            <a:rPr lang="en-US" sz="1000" b="1" i="0" u="none" kern="1200" dirty="0"/>
            <a:t>3</a:t>
          </a:r>
          <a:r>
            <a:rPr lang="sr-Cyrl-RS" sz="1000" b="1" i="0" u="none" kern="1200" dirty="0"/>
            <a:t>0 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4468529" y="3636464"/>
        <a:ext cx="1132085" cy="924579"/>
      </dsp:txXfrm>
    </dsp:sp>
    <dsp:sp modelId="{4A83BEEB-1C57-4A73-9039-56A358808EE1}">
      <dsp:nvSpPr>
        <dsp:cNvPr id="0" name=""/>
        <dsp:cNvSpPr/>
      </dsp:nvSpPr>
      <dsp:spPr>
        <a:xfrm>
          <a:off x="2797318" y="4078852"/>
          <a:ext cx="1525119" cy="1261480"/>
        </a:xfrm>
        <a:prstGeom prst="ellipse">
          <a:avLst/>
        </a:prstGeom>
        <a:solidFill>
          <a:schemeClr val="accent3">
            <a:hueOff val="-160478"/>
            <a:satOff val="-4338"/>
            <a:lumOff val="-896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Социјална заштита </a:t>
          </a:r>
          <a:r>
            <a:rPr lang="en-US" sz="1000" b="1" i="0" u="none" kern="1200" dirty="0"/>
            <a:t>1</a:t>
          </a:r>
          <a:r>
            <a:rPr lang="sr-Cyrl-RS" sz="1000" b="1" i="0" u="none" kern="1200" dirty="0"/>
            <a:t>91</a:t>
          </a:r>
          <a:r>
            <a:rPr lang="en-US" sz="1000" b="1" i="0" u="none" kern="1200" dirty="0"/>
            <a:t>.</a:t>
          </a:r>
          <a:r>
            <a:rPr lang="sr-Cyrl-RS" sz="1000" b="1" i="0" u="none" kern="1200" dirty="0"/>
            <a:t>7</a:t>
          </a:r>
          <a:r>
            <a:rPr lang="en-US" sz="1000" b="1" i="0" u="none" kern="1200" dirty="0"/>
            <a:t>60.000 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3020667" y="4263591"/>
        <a:ext cx="1078421" cy="892002"/>
      </dsp:txXfrm>
    </dsp:sp>
    <dsp:sp modelId="{1DCDC202-377F-4B05-8335-ADDFF1FBD8CC}">
      <dsp:nvSpPr>
        <dsp:cNvPr id="0" name=""/>
        <dsp:cNvSpPr/>
      </dsp:nvSpPr>
      <dsp:spPr>
        <a:xfrm>
          <a:off x="1266928" y="3381417"/>
          <a:ext cx="1636512" cy="1434674"/>
        </a:xfrm>
        <a:prstGeom prst="ellipse">
          <a:avLst/>
        </a:prstGeom>
        <a:solidFill>
          <a:schemeClr val="accent3">
            <a:hueOff val="-200598"/>
            <a:satOff val="-5423"/>
            <a:lumOff val="-1120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Остали расходи </a:t>
          </a:r>
          <a:r>
            <a:rPr lang="en-US" sz="1000" b="1" i="0" u="none" kern="1200" dirty="0"/>
            <a:t>3</a:t>
          </a:r>
          <a:r>
            <a:rPr lang="sr-Cyrl-RS" sz="1000" b="1" i="0" u="none" kern="1200" dirty="0"/>
            <a:t>7</a:t>
          </a:r>
          <a:r>
            <a:rPr lang="en-US" sz="1000" b="1" i="0" u="none" kern="1200" dirty="0"/>
            <a:t>2.</a:t>
          </a:r>
          <a:r>
            <a:rPr lang="sr-Cyrl-RS" sz="1000" b="1" i="0" u="none" kern="1200" dirty="0"/>
            <a:t>97</a:t>
          </a:r>
          <a:r>
            <a:rPr lang="en-US" sz="1000" b="1" i="0" u="none" kern="1200" dirty="0"/>
            <a:t>4.</a:t>
          </a:r>
          <a:r>
            <a:rPr lang="sr-Cyrl-RS" sz="1000" b="1" i="0" u="none" kern="1200" dirty="0"/>
            <a:t>4</a:t>
          </a:r>
          <a:r>
            <a:rPr lang="en-US" sz="1000" b="1" i="0" u="none" kern="1200" dirty="0"/>
            <a:t>5</a:t>
          </a:r>
          <a:r>
            <a:rPr lang="sr-Cyrl-RS" sz="1000" b="1" i="0" u="none" kern="1200" dirty="0"/>
            <a:t>6</a:t>
          </a:r>
          <a:r>
            <a:rPr lang="en-US" sz="1000" b="1" i="0" u="none" kern="1200" dirty="0"/>
            <a:t>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506590" y="3591520"/>
        <a:ext cx="1157188" cy="1014468"/>
      </dsp:txXfrm>
    </dsp:sp>
    <dsp:sp modelId="{4F05B281-B6DB-45BB-A427-1BF92AADC139}">
      <dsp:nvSpPr>
        <dsp:cNvPr id="0" name=""/>
        <dsp:cNvSpPr/>
      </dsp:nvSpPr>
      <dsp:spPr>
        <a:xfrm>
          <a:off x="717838" y="2009450"/>
          <a:ext cx="1578090" cy="1349326"/>
        </a:xfrm>
        <a:prstGeom prst="ellipse">
          <a:avLst/>
        </a:prstGeom>
        <a:solidFill>
          <a:schemeClr val="accent3">
            <a:hueOff val="-240718"/>
            <a:satOff val="-6507"/>
            <a:lumOff val="-1344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резерве </a:t>
          </a:r>
          <a:r>
            <a:rPr lang="en-US" sz="1000" kern="1200" dirty="0">
              <a:solidFill>
                <a:schemeClr val="bg1"/>
              </a:solidFill>
            </a:rPr>
            <a:t>4</a:t>
          </a:r>
          <a:r>
            <a:rPr lang="sr-Cyrl-RS" sz="1000" kern="1200" dirty="0">
              <a:solidFill>
                <a:schemeClr val="bg1"/>
              </a:solidFill>
            </a:rPr>
            <a:t>6</a:t>
          </a:r>
          <a:r>
            <a:rPr lang="en-US" sz="1000" kern="1200" dirty="0">
              <a:solidFill>
                <a:schemeClr val="bg1"/>
              </a:solidFill>
            </a:rPr>
            <a:t>.000.000</a:t>
          </a:r>
          <a:r>
            <a:rPr lang="sr-Cyrl-RS" sz="1000" kern="1200" dirty="0">
              <a:solidFill>
                <a:schemeClr val="bg1"/>
              </a:solidFill>
            </a:rPr>
            <a:t> 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948944" y="2207054"/>
        <a:ext cx="1115878" cy="954118"/>
      </dsp:txXfrm>
    </dsp:sp>
    <dsp:sp modelId="{2D6C03BD-4023-431E-84F6-C080A9961C8A}">
      <dsp:nvSpPr>
        <dsp:cNvPr id="0" name=""/>
        <dsp:cNvSpPr/>
      </dsp:nvSpPr>
      <dsp:spPr>
        <a:xfrm>
          <a:off x="1264547" y="624073"/>
          <a:ext cx="1668343" cy="1425166"/>
        </a:xfrm>
        <a:prstGeom prst="ellipse">
          <a:avLst/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Капитални издаци </a:t>
          </a:r>
          <a:r>
            <a:rPr lang="en-US" sz="1000" b="1" i="0" u="none" kern="1200" dirty="0"/>
            <a:t>933.221.704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508870" y="832784"/>
        <a:ext cx="1179697" cy="1007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2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2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4" tIns="45912" rIns="91824" bIns="459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824" tIns="45912" rIns="91824" bIns="459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7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78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58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9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73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452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69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35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23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5327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376297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2166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676095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09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96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00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7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ГРАД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СМЕДЕРЕВО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162668"/>
            <a:ext cx="5826719" cy="1210548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2026.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6B8F3-DFDF-4422-8A87-594EFA816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916" y="188640"/>
            <a:ext cx="1512168" cy="210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A8DB1B-E616-46E3-AAC8-8CD123C766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87462"/>
            <a:ext cx="4336495" cy="20328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8797B-4C08-4F09-B494-9ABBCB9734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08" y="87463"/>
            <a:ext cx="4412192" cy="20328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067652-5B66-4A59-AB5C-E2FF36882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4725142"/>
            <a:ext cx="4336495" cy="19963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18C309-7252-4352-99C8-714319702C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08" y="2276872"/>
            <a:ext cx="8820695" cy="23042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07064C-FD60-4837-B1A1-E31ABAFE96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08" y="4718574"/>
            <a:ext cx="4412192" cy="2002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75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града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Latn-RS" dirty="0"/>
              <a:t> </a:t>
            </a: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градска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2026. годину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2026.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расподељени по директним и индиректним буџетским корисницима</a:t>
            </a:r>
          </a:p>
          <a:p>
            <a:pPr lvl="1"/>
            <a:endParaRPr lang="sr-Cyrl-R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2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 useBgFill="1">
        <p:nvSpPr>
          <p:cNvPr id="3" name="TextBox 2"/>
          <p:cNvSpPr txBox="1"/>
          <p:nvPr/>
        </p:nvSpPr>
        <p:spPr>
          <a:xfrm>
            <a:off x="251520" y="352603"/>
            <a:ext cx="8511480" cy="64633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			</a:t>
            </a:r>
            <a:endParaRPr lang="en-US" dirty="0"/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  <a:r>
              <a:rPr lang="sr-Cyrl-RS" b="1" dirty="0"/>
              <a:t>Драги суграђани и суграђанке,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	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	</a:t>
            </a:r>
          </a:p>
          <a:p>
            <a:pPr algn="just"/>
            <a:r>
              <a:rPr lang="en-US" dirty="0"/>
              <a:t>	</a:t>
            </a:r>
            <a:r>
              <a:rPr lang="sr-Cyrl-RS" dirty="0"/>
              <a:t>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  <a:endParaRPr lang="en-US" dirty="0"/>
          </a:p>
          <a:p>
            <a:pPr algn="just"/>
            <a:endParaRPr lang="sr-Cyrl-RS" dirty="0"/>
          </a:p>
          <a:p>
            <a:pPr algn="just"/>
            <a:r>
              <a:rPr lang="en-US" dirty="0"/>
              <a:t>	</a:t>
            </a:r>
            <a:r>
              <a:rPr lang="sr-Cyrl-RS" dirty="0"/>
              <a:t>Грађански буџет представља сажет и јасан приказ Одлуке о буџету града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Смедерева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2026.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911C05-9E5A-1222-C726-5A5068C3B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0648"/>
            <a:ext cx="2808312" cy="37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1560" y="404664"/>
            <a:ext cx="80752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града, као и о начину планирања, расподеле и трошења буџетских средстава.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	</a:t>
            </a:r>
            <a:r>
              <a:rPr lang="ru-RU" dirty="0">
                <a:solidFill>
                  <a:prstClr val="black"/>
                </a:solidFill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Смедерева у заједничком постављању циљева, дефинисању приоритета и планирању развоја нашег града.</a:t>
            </a:r>
          </a:p>
          <a:p>
            <a:pPr lvl="0" algn="just"/>
            <a:endParaRPr lang="ru-RU" dirty="0">
              <a:solidFill>
                <a:prstClr val="black"/>
              </a:solidFill>
            </a:endParaRPr>
          </a:p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ГРАДОНАЧЕЛНИЦА</a:t>
            </a: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ГРАДА СМЕДЕРЕВА</a:t>
            </a: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Јасмина Војиновић</a:t>
            </a:r>
            <a:endParaRPr lang="en-US" dirty="0">
              <a:solidFill>
                <a:prstClr val="black"/>
              </a:solidFill>
            </a:endParaRPr>
          </a:p>
          <a:p>
            <a:pPr lvl="0" algn="r"/>
            <a:endParaRPr lang="sr-Cyrl-RS" dirty="0">
              <a:solidFill>
                <a:prstClr val="black"/>
              </a:solidFill>
            </a:endParaRPr>
          </a:p>
          <a:p>
            <a:pPr lvl="0" algn="r"/>
            <a:r>
              <a:rPr lang="sr-Cyrl-RS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589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038600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града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Градоначелник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Градско веће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Градска управа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Градско правобранилаштво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r-Latn-R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2" y="1520824"/>
            <a:ext cx="4141786" cy="488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b="1" dirty="0">
                <a:cs typeface="Calibri" panose="020F0502020204030204" pitchFamily="34" charset="0"/>
              </a:rPr>
              <a:t>Индиректни корисници буџетских средстава: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</a:t>
            </a:r>
            <a:r>
              <a:rPr lang="sr-Cyrl-RS" altLang="en-US" sz="1600" dirty="0">
                <a:cs typeface="Calibri" panose="020F0502020204030204" pitchFamily="34" charset="0"/>
              </a:rPr>
              <a:t>Н</a:t>
            </a:r>
            <a:r>
              <a:rPr lang="ru-RU" altLang="en-US" sz="1600" dirty="0">
                <a:cs typeface="Calibri" panose="020F0502020204030204" pitchFamily="34" charset="0"/>
              </a:rPr>
              <a:t>ародна библиотека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Музеј у Смедереву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Центар за културу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Историјски архив у Смедереву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Регионални завод за заштиту споменика културе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Предшколска установа «Наша радост»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-</a:t>
            </a:r>
            <a:r>
              <a:rPr lang="sr-Latn-RS" altLang="en-US" sz="1600" dirty="0">
                <a:cs typeface="Calibri" panose="020F0502020204030204" pitchFamily="34" charset="0"/>
              </a:rPr>
              <a:t> </a:t>
            </a:r>
            <a:r>
              <a:rPr lang="ru-RU" altLang="en-US" sz="1600" dirty="0">
                <a:cs typeface="Calibri" panose="020F0502020204030204" pitchFamily="34" charset="0"/>
              </a:rPr>
              <a:t>Регионални центар за професионални развој запослених у образовању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 -</a:t>
            </a:r>
            <a:r>
              <a:rPr lang="sr-Latn-RS" altLang="en-US" sz="1600" dirty="0">
                <a:cs typeface="Calibri" panose="020F0502020204030204" pitchFamily="34" charset="0"/>
              </a:rPr>
              <a:t> </a:t>
            </a:r>
            <a:r>
              <a:rPr lang="ru-RU" altLang="en-US" sz="1600" dirty="0">
                <a:cs typeface="Calibri" panose="020F0502020204030204" pitchFamily="34" charset="0"/>
              </a:rPr>
              <a:t>Установа за дневни боравак деце и омладине са сметњама у развоју «Сунце»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 -</a:t>
            </a:r>
            <a:r>
              <a:rPr lang="sr-Latn-RS" altLang="en-US" sz="1600" dirty="0">
                <a:cs typeface="Calibri" panose="020F0502020204030204" pitchFamily="34" charset="0"/>
              </a:rPr>
              <a:t> </a:t>
            </a:r>
            <a:r>
              <a:rPr lang="ru-RU" altLang="en-US" sz="1600" dirty="0">
                <a:cs typeface="Calibri" panose="020F0502020204030204" pitchFamily="34" charset="0"/>
              </a:rPr>
              <a:t>Месне заједнице</a:t>
            </a:r>
            <a:endParaRPr lang="sr-Latn-RS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sr-Latn-RS" altLang="en-US" sz="1600" dirty="0">
                <a:cs typeface="Calibri" panose="020F0502020204030204" pitchFamily="34" charset="0"/>
              </a:rPr>
              <a:t>     - </a:t>
            </a:r>
            <a:r>
              <a:rPr lang="sr-Cyrl-RS" altLang="en-US" sz="1600" dirty="0">
                <a:cs typeface="Calibri" panose="020F0502020204030204" pitchFamily="34" charset="0"/>
              </a:rPr>
              <a:t>Туристичка организација града     Смедерева</a:t>
            </a: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4329112"/>
            <a:ext cx="4038600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Образовне институције (20 основних школа и </a:t>
            </a:r>
            <a:r>
              <a:rPr lang="sr-Latn-CS" altLang="en-US" sz="1600" dirty="0">
                <a:cs typeface="Calibri" panose="020F0502020204030204" pitchFamily="34" charset="0"/>
              </a:rPr>
              <a:t>5</a:t>
            </a:r>
            <a:r>
              <a:rPr lang="ru-RU" altLang="en-US" sz="1600" dirty="0">
                <a:cs typeface="Calibri" panose="020F0502020204030204" pitchFamily="34" charset="0"/>
              </a:rPr>
              <a:t> средњих школа)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Како настаје буџет</a:t>
            </a:r>
            <a:r>
              <a:rPr lang="sr-Latn-RS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града?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715070"/>
            <a:ext cx="8492686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града је правни документ који утврђује план прихода и примања, расхода и издатака града за буџетску, односно календарску годину.</a:t>
            </a:r>
          </a:p>
          <a:p>
            <a:pPr algn="just"/>
            <a:endParaRPr lang="en-US" sz="11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Из градског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Градоначелник и локална управа спроводе градску политику, а главна полуга те политике и развоја је управо буџет града.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Приликом дефинисања овог, за град Смедерево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b="1" dirty="0">
                <a:solidFill>
                  <a:schemeClr val="accent1">
                    <a:lumMod val="75000"/>
                  </a:schemeClr>
                </a:solidFill>
              </a:rPr>
              <a:t>Ко учествује у буџетском процесу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13750527"/>
              </p:ext>
            </p:extLst>
          </p:nvPr>
        </p:nvGraphicFramePr>
        <p:xfrm>
          <a:off x="1524000" y="1772816"/>
          <a:ext cx="6504384" cy="4268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224136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На основу чега се доноси буџет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72730323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>
                <a:solidFill>
                  <a:schemeClr val="accent1">
                    <a:lumMod val="75000"/>
                  </a:schemeClr>
                </a:solidFill>
              </a:rPr>
              <a:t>Како</a:t>
            </a:r>
            <a:r>
              <a:rPr lang="sr-Cyrl-RS" sz="2800" b="1" dirty="0"/>
              <a:t> </a:t>
            </a:r>
            <a:r>
              <a:rPr lang="sr-Cyrl-RS" sz="2800" b="1" dirty="0">
                <a:solidFill>
                  <a:schemeClr val="accent1">
                    <a:lumMod val="75000"/>
                  </a:schemeClr>
                </a:solidFill>
              </a:rPr>
              <a:t>се пуни градска каса?</a:t>
            </a:r>
            <a:endParaRPr lang="sr-Latn-R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836712"/>
            <a:ext cx="8286808" cy="5904656"/>
          </a:xfrm>
        </p:spPr>
        <p:txBody>
          <a:bodyPr>
            <a:normAutofit/>
          </a:bodyPr>
          <a:lstStyle/>
          <a:p>
            <a:pPr algn="just"/>
            <a:r>
              <a:rPr lang="sr-Cyrl-RS" sz="1600" dirty="0"/>
              <a:t>Укупни </a:t>
            </a:r>
            <a:r>
              <a:rPr lang="sr-Cyrl-RS" sz="1600" b="1" dirty="0"/>
              <a:t>јавни приходи и примања </a:t>
            </a:r>
            <a:r>
              <a:rPr lang="sr-Cyrl-RS" sz="1600" dirty="0"/>
              <a:t>буџета</a:t>
            </a:r>
            <a:r>
              <a:rPr lang="sr-Cyrl-RS" sz="1600" b="1" dirty="0"/>
              <a:t> </a:t>
            </a:r>
            <a:r>
              <a:rPr lang="sr-Cyrl-RS" sz="1600" dirty="0"/>
              <a:t>града Смедерева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за 2026. годину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600" dirty="0"/>
              <a:t>Одлуком о буџету града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>
                <a:solidFill>
                  <a:schemeClr val="tx2"/>
                </a:solidFill>
              </a:rPr>
              <a:t>Смедерева</a:t>
            </a:r>
            <a:r>
              <a:rPr lang="sr-Cyrl-RS" sz="1600" dirty="0"/>
              <a:t> за 2026. годину планирана су средства из буџета града у укупном износу од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sr-Cyrl-RS" sz="1600" dirty="0">
                <a:solidFill>
                  <a:schemeClr val="tx2"/>
                </a:solidFill>
              </a:rPr>
              <a:t>5</a:t>
            </a:r>
            <a:r>
              <a:rPr lang="sr-Latn-RS" sz="1600" dirty="0">
                <a:solidFill>
                  <a:schemeClr val="tx2"/>
                </a:solidFill>
              </a:rPr>
              <a:t>.</a:t>
            </a:r>
            <a:r>
              <a:rPr lang="sr-Cyrl-RS" sz="1600" dirty="0">
                <a:solidFill>
                  <a:schemeClr val="tx2"/>
                </a:solidFill>
              </a:rPr>
              <a:t>453</a:t>
            </a:r>
            <a:r>
              <a:rPr lang="sr-Latn-RS" sz="1600" dirty="0">
                <a:solidFill>
                  <a:schemeClr val="tx2"/>
                </a:solidFill>
              </a:rPr>
              <a:t>.0</a:t>
            </a:r>
            <a:r>
              <a:rPr lang="sr-Cyrl-RS" sz="1600" dirty="0">
                <a:solidFill>
                  <a:schemeClr val="tx2"/>
                </a:solidFill>
              </a:rPr>
              <a:t>8</a:t>
            </a:r>
            <a:r>
              <a:rPr lang="sr-Latn-RS" sz="1600" dirty="0">
                <a:solidFill>
                  <a:schemeClr val="tx2"/>
                </a:solidFill>
              </a:rPr>
              <a:t>0.000 </a:t>
            </a:r>
            <a:r>
              <a:rPr lang="sr-Cyrl-RS" sz="1600" dirty="0"/>
              <a:t>динара</a:t>
            </a:r>
            <a:r>
              <a:rPr lang="sr-Latn-RS" sz="1600" dirty="0"/>
              <a:t>, </a:t>
            </a:r>
            <a:r>
              <a:rPr lang="sr-Cyrl-RS" sz="1600" dirty="0"/>
              <a:t>пренета средства из ранијих година у износу од 749</a:t>
            </a:r>
            <a:r>
              <a:rPr lang="sr-Cyrl-RS" sz="1600" dirty="0">
                <a:solidFill>
                  <a:schemeClr val="tx2"/>
                </a:solidFill>
              </a:rPr>
              <a:t>.92</a:t>
            </a:r>
            <a:r>
              <a:rPr lang="en-US" sz="1600" dirty="0">
                <a:solidFill>
                  <a:schemeClr val="tx2"/>
                </a:solidFill>
              </a:rPr>
              <a:t>0</a:t>
            </a:r>
            <a:r>
              <a:rPr lang="sr-Cyrl-RS" sz="1600" dirty="0">
                <a:solidFill>
                  <a:schemeClr val="tx2"/>
                </a:solidFill>
              </a:rPr>
              <a:t>.</a:t>
            </a:r>
            <a:r>
              <a:rPr lang="sr-Latn-RS" sz="1600" dirty="0">
                <a:solidFill>
                  <a:schemeClr val="tx2"/>
                </a:solidFill>
              </a:rPr>
              <a:t>0</a:t>
            </a:r>
            <a:r>
              <a:rPr lang="sr-Cyrl-RS" sz="1600" dirty="0">
                <a:solidFill>
                  <a:schemeClr val="tx2"/>
                </a:solidFill>
              </a:rPr>
              <a:t>00</a:t>
            </a:r>
            <a:r>
              <a:rPr lang="sr-Cyrl-RS" sz="1600" dirty="0"/>
              <a:t> 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72963942"/>
              </p:ext>
            </p:extLst>
          </p:nvPr>
        </p:nvGraphicFramePr>
        <p:xfrm>
          <a:off x="251520" y="5301208"/>
          <a:ext cx="8352928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>
                <a:solidFill>
                  <a:srgbClr val="FF0000"/>
                </a:solidFill>
              </a:rPr>
              <a:t>6.203.000.00</a:t>
            </a:r>
            <a:r>
              <a:rPr lang="sr-Latn-RS" sz="4400" b="1" dirty="0">
                <a:solidFill>
                  <a:srgbClr val="FF0000"/>
                </a:solidFill>
              </a:rPr>
              <a:t>0</a:t>
            </a:r>
            <a:r>
              <a:rPr lang="sr-Cyrl-RS" sz="3600" b="1" dirty="0"/>
              <a:t> 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Шта су приходи и примања буџета?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213007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6"/>
            <a:ext cx="8229600" cy="984367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прихода и примања за 2026. годину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3224393"/>
              </p:ext>
            </p:extLst>
          </p:nvPr>
        </p:nvGraphicFramePr>
        <p:xfrm>
          <a:off x="230832" y="1232233"/>
          <a:ext cx="8229599" cy="5377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прихода и примања за 2026. годину</a:t>
            </a:r>
            <a:endParaRPr lang="en-US" sz="2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0758507"/>
              </p:ext>
            </p:extLst>
          </p:nvPr>
        </p:nvGraphicFramePr>
        <p:xfrm>
          <a:off x="539552" y="1772816"/>
          <a:ext cx="8136904" cy="4633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2839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На шта се троше јавна средства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4921786"/>
          </a:xfrm>
        </p:spPr>
        <p:txBody>
          <a:bodyPr>
            <a:normAutofit fontScale="92500"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Буџет мора бити у равнотежи, што значи да расходи и издаци морају одговарати приходима и примањима. Укупни планирани расходи и издаци у 2026. години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</a:t>
            </a:r>
            <a:r>
              <a:rPr lang="sr-Cyrl-RS" sz="1600" dirty="0"/>
              <a:t> представљају све трошкове града за плате буџетских корисника, набавку роба и услуга, субвенције, дотације и трансфере, социјалну помоћ и остале трошкове које град обезбеђује без директне и непосредне накнаде. </a:t>
            </a:r>
            <a:endParaRPr lang="vi-VN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ИЗДАЦИ</a:t>
            </a:r>
            <a:r>
              <a:rPr lang="sr-Cyrl-RS" sz="16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600" dirty="0"/>
              <a:t>e</a:t>
            </a:r>
            <a:r>
              <a:rPr lang="sr-Cyrl-RS" sz="16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 И ИЗДАЦИ </a:t>
            </a:r>
            <a:r>
              <a:rPr lang="sr-Cyrl-RS" sz="1600" dirty="0"/>
              <a:t>морају се исказивати на законом прописан начин, односно морају се исказивати: по </a:t>
            </a:r>
            <a:r>
              <a:rPr lang="sr-Cyrl-RS" sz="1600" i="1" dirty="0"/>
              <a:t>програмима</a:t>
            </a:r>
            <a:r>
              <a:rPr lang="sr-Cyrl-RS" sz="1600" dirty="0"/>
              <a:t> који показују колико се троши за извршавање основних надлежности и стратешких циљева града; по </a:t>
            </a:r>
            <a:r>
              <a:rPr lang="sr-Cyrl-RS" sz="1600" i="1" dirty="0"/>
              <a:t>основној намени </a:t>
            </a:r>
            <a:r>
              <a:rPr lang="sr-Cyrl-RS" sz="1600" dirty="0"/>
              <a:t>која показује за коју врсту трошка се средства издвајају; по </a:t>
            </a:r>
            <a:r>
              <a:rPr lang="sr-Cyrl-RS" sz="1600" i="1" dirty="0"/>
              <a:t>функцији</a:t>
            </a:r>
            <a:r>
              <a:rPr lang="sr-Cyrl-RS" sz="1600" dirty="0"/>
              <a:t> која показује функционалну намену за одређену област и по </a:t>
            </a:r>
            <a:r>
              <a:rPr lang="sr-Cyrl-RS" sz="1600" i="1" dirty="0"/>
              <a:t>корисницима буџета </a:t>
            </a:r>
            <a:r>
              <a:rPr lang="sr-Cyrl-RS" sz="1600" dirty="0"/>
              <a:t>што показује организацију рада града.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060848"/>
            <a:ext cx="3384376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/>
              <a:t>6.203.000.</a:t>
            </a:r>
            <a:r>
              <a:rPr lang="en-US" b="1" dirty="0"/>
              <a:t>0</a:t>
            </a:r>
            <a:r>
              <a:rPr lang="sr-Cyrl-RS" b="1" dirty="0"/>
              <a:t>0</a:t>
            </a:r>
            <a:r>
              <a:rPr lang="sr-Latn-RS" b="1" dirty="0"/>
              <a:t>0</a:t>
            </a:r>
            <a:r>
              <a:rPr lang="sr-Cyrl-RS" b="1" dirty="0"/>
              <a:t>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Шта су расходи и издаци буџета?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736666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расхода и издатака буџета за 2026. годину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319046"/>
              </p:ext>
            </p:extLst>
          </p:nvPr>
        </p:nvGraphicFramePr>
        <p:xfrm>
          <a:off x="609600" y="1412776"/>
          <a:ext cx="713075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расхода и издатака буџета</a:t>
            </a:r>
            <a:r>
              <a:rPr lang="sr-Cyrl-R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за 20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6. годину</a:t>
            </a:r>
            <a:br>
              <a:rPr lang="sr-Cyrl-RS" sz="3200" b="1" dirty="0"/>
            </a:br>
            <a:endParaRPr lang="en-US" sz="3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094857"/>
              </p:ext>
            </p:extLst>
          </p:nvPr>
        </p:nvGraphicFramePr>
        <p:xfrm>
          <a:off x="683568" y="1543304"/>
          <a:ext cx="7924802" cy="4948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Расходи и издаци буџета по програмима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352471"/>
              </p:ext>
            </p:extLst>
          </p:nvPr>
        </p:nvGraphicFramePr>
        <p:xfrm>
          <a:off x="395536" y="692696"/>
          <a:ext cx="8424936" cy="61206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415584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369696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639656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693006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2026. годину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1.019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.9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452974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304016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.8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sr-Latn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.1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452974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sr-Latn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3144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</a:t>
                      </a:r>
                      <a:r>
                        <a:rPr lang="en-US" sz="1400" dirty="0"/>
                        <a:t> </a:t>
                      </a:r>
                      <a:r>
                        <a:rPr lang="sr-Cyrl-RS" sz="1400" dirty="0"/>
                        <a:t>и издаци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sr-Cyrl-RS" sz="3100" b="1" dirty="0">
                <a:solidFill>
                  <a:schemeClr val="accent1">
                    <a:lumMod val="75000"/>
                  </a:schemeClr>
                </a:solidFill>
              </a:rPr>
              <a:t>Структура расхода и издатака по буџетским програмима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956123"/>
              </p:ext>
            </p:extLst>
          </p:nvPr>
        </p:nvGraphicFramePr>
        <p:xfrm>
          <a:off x="395536" y="1120140"/>
          <a:ext cx="8424936" cy="5477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16632"/>
            <a:ext cx="7715205" cy="1352024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Расходи и издаци буџета расподељени по директним и индиректним буџетским корисницима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480823"/>
              </p:ext>
            </p:extLst>
          </p:nvPr>
        </p:nvGraphicFramePr>
        <p:xfrm>
          <a:off x="609599" y="1442583"/>
          <a:ext cx="7920880" cy="4795811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696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9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12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Р. бр.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Назив буџетског корисника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Средства из Одлуке о буџету за 2026. годину (износ у динарима)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 буџета по кориснику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Скупштина града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58.268.493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sr-Latn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Градоначелник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6.600.310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7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Градско веће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Градска управа без индиректних корисника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71,63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Предшколска установа „Наша радост“ Смедерево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1.055.032.080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Регионални центар за професионални развој запослених у образовању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31.860.154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1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Установа за дневни боравак деце и омладине са сметњама у развоју „Сунце“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20.008.918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8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Установе културе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470.591.611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2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Месне заједнице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48.127.450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Туристичка организација града Смедерева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150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150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150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96687042"/>
                  </a:ext>
                </a:extLst>
              </a:tr>
              <a:tr h="2658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Градско правобранилаштво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25.585.749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11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 К У П Н О: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6.203.000.000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34074"/>
            <a:ext cx="8280920" cy="55898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града Смедерева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2026. годину, исту можете преузети на следећем линку интернет странице града</a:t>
            </a:r>
            <a:r>
              <a:rPr lang="sr-Latn-RS" dirty="0"/>
              <a:t>: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</a:rPr>
              <a:t>https://smederevo.ls.gov.rs/wp-content/uploads/2025/12/ODLUKA-O-BUDZETU-GRADA-SMEDEREVA-ZA-2026.-GODINU.pdf?lang=sr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12066</TotalTime>
  <Words>2125</Words>
  <Application>Microsoft Office PowerPoint</Application>
  <PresentationFormat>On-screen Show (4:3)</PresentationFormat>
  <Paragraphs>365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Custom Design</vt:lpstr>
      <vt:lpstr>Facet</vt:lpstr>
      <vt:lpstr>ГРАД СМЕДЕРЕВО</vt:lpstr>
      <vt:lpstr>PowerPoint Presentation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града?</vt:lpstr>
      <vt:lpstr>Ко учествује у буџетском процесу?</vt:lpstr>
      <vt:lpstr>На основу чега се доноси буџет?</vt:lpstr>
      <vt:lpstr>Како се пуни градска каса?</vt:lpstr>
      <vt:lpstr>Шта су приходи и примања буџета?</vt:lpstr>
      <vt:lpstr>Структура планираних прихода и примања за 2026. годину</vt:lpstr>
      <vt:lpstr>Структура планираних прихода и примања за 2026. годину</vt:lpstr>
      <vt:lpstr>На шта се троше јавна средства?</vt:lpstr>
      <vt:lpstr>PowerPoint Presentation</vt:lpstr>
      <vt:lpstr>Структура планираних расхода и издатака буџета за 2026. годину</vt:lpstr>
      <vt:lpstr>Структура планираних расхода и издатака буџета за 2026. годину </vt:lpstr>
      <vt:lpstr>Расходи и издаци буџета по програмима</vt:lpstr>
      <vt:lpstr>Структура расхода и издатака по буџетским програмима</vt:lpstr>
      <vt:lpstr>Расходи и издаци буџета расподељени по директним и индиректним буџетским корисницима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Vesna Curcic</cp:lastModifiedBy>
  <cp:revision>974</cp:revision>
  <cp:lastPrinted>2026-01-21T11:15:35Z</cp:lastPrinted>
  <dcterms:created xsi:type="dcterms:W3CDTF">2006-08-16T00:00:00Z</dcterms:created>
  <dcterms:modified xsi:type="dcterms:W3CDTF">2026-01-23T07:55:19Z</dcterms:modified>
</cp:coreProperties>
</file>